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diagrams/quickStyle1.xml" ContentType="application/vnd.openxmlformats-officedocument.drawingml.diagramStyle+xml"/>
  <Override PartName="/ppt/diagrams/layout1.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5" r:id="rId1"/>
  </p:sldMasterIdLst>
  <p:notesMasterIdLst>
    <p:notesMasterId r:id="rId16"/>
  </p:notesMasterIdLst>
  <p:handoutMasterIdLst>
    <p:handoutMasterId r:id="rId17"/>
  </p:handoutMasterIdLst>
  <p:sldIdLst>
    <p:sldId id="256" r:id="rId2"/>
    <p:sldId id="311" r:id="rId3"/>
    <p:sldId id="341" r:id="rId4"/>
    <p:sldId id="348" r:id="rId5"/>
    <p:sldId id="343" r:id="rId6"/>
    <p:sldId id="342" r:id="rId7"/>
    <p:sldId id="344" r:id="rId8"/>
    <p:sldId id="345" r:id="rId9"/>
    <p:sldId id="346" r:id="rId10"/>
    <p:sldId id="353" r:id="rId11"/>
    <p:sldId id="350" r:id="rId12"/>
    <p:sldId id="347" r:id="rId13"/>
    <p:sldId id="352" r:id="rId14"/>
    <p:sldId id="351" r:id="rId15"/>
  </p:sldIdLst>
  <p:sldSz cx="9144000" cy="6858000" type="screen4x3"/>
  <p:notesSz cx="6669088" cy="9872663"/>
  <p:defaultTextStyle>
    <a:defPPr>
      <a:defRPr lang="en-GB"/>
    </a:defPPr>
    <a:lvl1pPr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Arial" charset="0"/>
        <a:ea typeface="+mn-ea"/>
        <a:cs typeface="+mn-cs"/>
      </a:defRPr>
    </a:lvl9pPr>
  </p:defaultTextStyle>
  <p:extLst>
    <p:ext uri="{EFAFB233-063F-42B5-8137-9DF3F51BA10A}">
      <p15:sldGuideLst xmlns:p15="http://schemas.microsoft.com/office/powerpoint/2012/main">
        <p15:guide id="1" orient="horz" pos="2016">
          <p15:clr>
            <a:srgbClr val="A4A3A4"/>
          </p15:clr>
        </p15:guide>
        <p15:guide id="2" pos="2784">
          <p15:clr>
            <a:srgbClr val="A4A3A4"/>
          </p15:clr>
        </p15:guide>
      </p15:sldGuideLst>
    </p:ext>
    <p:ext uri="{2D200454-40CA-4A62-9FC3-DE9A4176ACB9}">
      <p15:notesGuideLst xmlns:p15="http://schemas.microsoft.com/office/powerpoint/2012/main">
        <p15:guide id="1" orient="horz" pos="3109">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463" autoAdjust="0"/>
    <p:restoredTop sz="89267" autoAdjust="0"/>
  </p:normalViewPr>
  <p:slideViewPr>
    <p:cSldViewPr>
      <p:cViewPr varScale="1">
        <p:scale>
          <a:sx n="76" d="100"/>
          <a:sy n="76" d="100"/>
        </p:scale>
        <p:origin x="296" y="44"/>
      </p:cViewPr>
      <p:guideLst>
        <p:guide orient="horz" pos="2016"/>
        <p:guide pos="2784"/>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76" d="100"/>
          <a:sy n="76" d="100"/>
        </p:scale>
        <p:origin x="-2208" y="-90"/>
      </p:cViewPr>
      <p:guideLst>
        <p:guide orient="horz" pos="3109"/>
        <p:guide pos="2101"/>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7FF459-7E92-47DB-8B05-C29C03DC75E5}" type="doc">
      <dgm:prSet loTypeId="urn:microsoft.com/office/officeart/2005/8/layout/cycle1" loCatId="cycle" qsTypeId="urn:microsoft.com/office/officeart/2005/8/quickstyle/simple1" qsCatId="simple" csTypeId="urn:microsoft.com/office/officeart/2005/8/colors/accent2_1" csCatId="accent2" phldr="1"/>
      <dgm:spPr/>
      <dgm:t>
        <a:bodyPr/>
        <a:lstStyle/>
        <a:p>
          <a:endParaRPr lang="en-US"/>
        </a:p>
      </dgm:t>
    </dgm:pt>
    <dgm:pt modelId="{249D73A7-36CF-4CE6-818D-44E7154CCE27}">
      <dgm:prSet phldrT="[Text]" custT="1"/>
      <dgm:spPr/>
      <dgm:t>
        <a:bodyPr/>
        <a:lstStyle/>
        <a:p>
          <a:r>
            <a:rPr lang="en-US" sz="2800" b="1" dirty="0"/>
            <a:t>Observation</a:t>
          </a:r>
        </a:p>
      </dgm:t>
    </dgm:pt>
    <dgm:pt modelId="{64B737C9-2150-4BAD-BE29-883FB1CD68F3}" type="parTrans" cxnId="{7C39F73C-4ABF-41F9-B16F-400AD704B410}">
      <dgm:prSet/>
      <dgm:spPr/>
      <dgm:t>
        <a:bodyPr/>
        <a:lstStyle/>
        <a:p>
          <a:endParaRPr lang="en-US"/>
        </a:p>
      </dgm:t>
    </dgm:pt>
    <dgm:pt modelId="{5CF92729-AADD-43BE-8595-DE6D8B280B58}" type="sibTrans" cxnId="{7C39F73C-4ABF-41F9-B16F-400AD704B410}">
      <dgm:prSet/>
      <dgm:spPr/>
      <dgm:t>
        <a:bodyPr/>
        <a:lstStyle/>
        <a:p>
          <a:endParaRPr lang="en-US"/>
        </a:p>
      </dgm:t>
    </dgm:pt>
    <dgm:pt modelId="{520F3CD1-B383-422A-87F4-07FC02D9F8BC}">
      <dgm:prSet phldrT="[Text]"/>
      <dgm:spPr/>
      <dgm:t>
        <a:bodyPr/>
        <a:lstStyle/>
        <a:p>
          <a:r>
            <a:rPr lang="en-US" b="1" dirty="0"/>
            <a:t>Feeling</a:t>
          </a:r>
        </a:p>
      </dgm:t>
    </dgm:pt>
    <dgm:pt modelId="{2D18161E-3CDB-46E0-9BBF-B5AD3A53CB04}" type="parTrans" cxnId="{96EABF51-DA1E-4380-869D-45F4FF4E69B7}">
      <dgm:prSet/>
      <dgm:spPr/>
      <dgm:t>
        <a:bodyPr/>
        <a:lstStyle/>
        <a:p>
          <a:endParaRPr lang="en-US"/>
        </a:p>
      </dgm:t>
    </dgm:pt>
    <dgm:pt modelId="{4E60B894-ED33-465D-BAA4-415F9B61C1F4}" type="sibTrans" cxnId="{96EABF51-DA1E-4380-869D-45F4FF4E69B7}">
      <dgm:prSet/>
      <dgm:spPr/>
      <dgm:t>
        <a:bodyPr/>
        <a:lstStyle/>
        <a:p>
          <a:endParaRPr lang="en-US"/>
        </a:p>
      </dgm:t>
    </dgm:pt>
    <dgm:pt modelId="{EF2CEADE-56BC-4021-AF9F-0CFAEE892BAF}">
      <dgm:prSet phldrT="[Text]"/>
      <dgm:spPr/>
      <dgm:t>
        <a:bodyPr/>
        <a:lstStyle/>
        <a:p>
          <a:r>
            <a:rPr lang="en-US" b="1" dirty="0"/>
            <a:t>Need</a:t>
          </a:r>
        </a:p>
      </dgm:t>
    </dgm:pt>
    <dgm:pt modelId="{A6A3DFEA-77ED-4490-B570-8250F0AF4317}" type="parTrans" cxnId="{277246C6-E542-4BC3-A4FA-8297D03A4D73}">
      <dgm:prSet/>
      <dgm:spPr/>
      <dgm:t>
        <a:bodyPr/>
        <a:lstStyle/>
        <a:p>
          <a:endParaRPr lang="en-US"/>
        </a:p>
      </dgm:t>
    </dgm:pt>
    <dgm:pt modelId="{AE1A5F33-7570-401C-86DD-3453A45C10FC}" type="sibTrans" cxnId="{277246C6-E542-4BC3-A4FA-8297D03A4D73}">
      <dgm:prSet/>
      <dgm:spPr/>
      <dgm:t>
        <a:bodyPr/>
        <a:lstStyle/>
        <a:p>
          <a:endParaRPr lang="en-US"/>
        </a:p>
      </dgm:t>
    </dgm:pt>
    <dgm:pt modelId="{9D62F5F3-E64A-45D9-BC52-5C801B62D359}">
      <dgm:prSet phldrT="[Text]"/>
      <dgm:spPr/>
      <dgm:t>
        <a:bodyPr/>
        <a:lstStyle/>
        <a:p>
          <a:r>
            <a:rPr lang="en-US" b="1" dirty="0"/>
            <a:t>Request</a:t>
          </a:r>
        </a:p>
      </dgm:t>
    </dgm:pt>
    <dgm:pt modelId="{22807F9F-4169-4748-8502-06133A541D7A}" type="parTrans" cxnId="{C4042B0E-3293-4557-9FD9-CAA328AFD6CD}">
      <dgm:prSet/>
      <dgm:spPr/>
      <dgm:t>
        <a:bodyPr/>
        <a:lstStyle/>
        <a:p>
          <a:endParaRPr lang="en-US"/>
        </a:p>
      </dgm:t>
    </dgm:pt>
    <dgm:pt modelId="{66EE91C1-F875-472B-81F0-60A784A3B891}" type="sibTrans" cxnId="{C4042B0E-3293-4557-9FD9-CAA328AFD6CD}">
      <dgm:prSet/>
      <dgm:spPr/>
      <dgm:t>
        <a:bodyPr/>
        <a:lstStyle/>
        <a:p>
          <a:endParaRPr lang="en-US"/>
        </a:p>
      </dgm:t>
    </dgm:pt>
    <dgm:pt modelId="{5BD79D3D-29DA-42E2-967A-ED3306DDBCBC}" type="pres">
      <dgm:prSet presAssocID="{2B7FF459-7E92-47DB-8B05-C29C03DC75E5}" presName="cycle" presStyleCnt="0">
        <dgm:presLayoutVars>
          <dgm:dir/>
          <dgm:resizeHandles val="exact"/>
        </dgm:presLayoutVars>
      </dgm:prSet>
      <dgm:spPr/>
    </dgm:pt>
    <dgm:pt modelId="{30B7C4A7-3824-4DF2-977A-CF7153C111E1}" type="pres">
      <dgm:prSet presAssocID="{249D73A7-36CF-4CE6-818D-44E7154CCE27}" presName="dummy" presStyleCnt="0"/>
      <dgm:spPr/>
    </dgm:pt>
    <dgm:pt modelId="{F39C443B-FE59-42AD-B871-C672091BD585}" type="pres">
      <dgm:prSet presAssocID="{249D73A7-36CF-4CE6-818D-44E7154CCE27}" presName="node" presStyleLbl="revTx" presStyleIdx="0" presStyleCnt="4" custScaleX="213743" custRadScaleRad="116091" custRadScaleInc="31719">
        <dgm:presLayoutVars>
          <dgm:bulletEnabled val="1"/>
        </dgm:presLayoutVars>
      </dgm:prSet>
      <dgm:spPr/>
    </dgm:pt>
    <dgm:pt modelId="{D931D828-CA07-4F32-93A1-7E212ACDCF45}" type="pres">
      <dgm:prSet presAssocID="{5CF92729-AADD-43BE-8595-DE6D8B280B58}" presName="sibTrans" presStyleLbl="node1" presStyleIdx="0" presStyleCnt="4"/>
      <dgm:spPr/>
    </dgm:pt>
    <dgm:pt modelId="{A11D1451-CD22-4C0E-AB5C-4D70285DD5B5}" type="pres">
      <dgm:prSet presAssocID="{520F3CD1-B383-422A-87F4-07FC02D9F8BC}" presName="dummy" presStyleCnt="0"/>
      <dgm:spPr/>
    </dgm:pt>
    <dgm:pt modelId="{FC58DDED-7156-4E78-B8D1-02CEBAB83244}" type="pres">
      <dgm:prSet presAssocID="{520F3CD1-B383-422A-87F4-07FC02D9F8BC}" presName="node" presStyleLbl="revTx" presStyleIdx="1" presStyleCnt="4">
        <dgm:presLayoutVars>
          <dgm:bulletEnabled val="1"/>
        </dgm:presLayoutVars>
      </dgm:prSet>
      <dgm:spPr/>
    </dgm:pt>
    <dgm:pt modelId="{0773779C-F22D-4FA5-B385-A51E6390E482}" type="pres">
      <dgm:prSet presAssocID="{4E60B894-ED33-465D-BAA4-415F9B61C1F4}" presName="sibTrans" presStyleLbl="node1" presStyleIdx="1" presStyleCnt="4"/>
      <dgm:spPr/>
    </dgm:pt>
    <dgm:pt modelId="{D7DF3566-2C96-4F3C-9374-2A626DE7157B}" type="pres">
      <dgm:prSet presAssocID="{EF2CEADE-56BC-4021-AF9F-0CFAEE892BAF}" presName="dummy" presStyleCnt="0"/>
      <dgm:spPr/>
    </dgm:pt>
    <dgm:pt modelId="{BC920A7C-7949-4AD5-BC1C-083EA41D5D5A}" type="pres">
      <dgm:prSet presAssocID="{EF2CEADE-56BC-4021-AF9F-0CFAEE892BAF}" presName="node" presStyleLbl="revTx" presStyleIdx="2" presStyleCnt="4">
        <dgm:presLayoutVars>
          <dgm:bulletEnabled val="1"/>
        </dgm:presLayoutVars>
      </dgm:prSet>
      <dgm:spPr/>
    </dgm:pt>
    <dgm:pt modelId="{6FC3DE6D-3AD6-4016-BBE7-585A0FBE0C85}" type="pres">
      <dgm:prSet presAssocID="{AE1A5F33-7570-401C-86DD-3453A45C10FC}" presName="sibTrans" presStyleLbl="node1" presStyleIdx="2" presStyleCnt="4"/>
      <dgm:spPr/>
    </dgm:pt>
    <dgm:pt modelId="{4071AF7A-2B11-472B-B9D6-DB2FBED1D131}" type="pres">
      <dgm:prSet presAssocID="{9D62F5F3-E64A-45D9-BC52-5C801B62D359}" presName="dummy" presStyleCnt="0"/>
      <dgm:spPr/>
    </dgm:pt>
    <dgm:pt modelId="{5D6C6513-A51F-4D75-B8EB-5EEBC2545492}" type="pres">
      <dgm:prSet presAssocID="{9D62F5F3-E64A-45D9-BC52-5C801B62D359}" presName="node" presStyleLbl="revTx" presStyleIdx="3" presStyleCnt="4">
        <dgm:presLayoutVars>
          <dgm:bulletEnabled val="1"/>
        </dgm:presLayoutVars>
      </dgm:prSet>
      <dgm:spPr/>
    </dgm:pt>
    <dgm:pt modelId="{4783F53A-158A-48C9-85B7-EFF0345D3667}" type="pres">
      <dgm:prSet presAssocID="{66EE91C1-F875-472B-81F0-60A784A3B891}" presName="sibTrans" presStyleLbl="node1" presStyleIdx="3" presStyleCnt="4" custAng="413136"/>
      <dgm:spPr/>
    </dgm:pt>
  </dgm:ptLst>
  <dgm:cxnLst>
    <dgm:cxn modelId="{C4042B0E-3293-4557-9FD9-CAA328AFD6CD}" srcId="{2B7FF459-7E92-47DB-8B05-C29C03DC75E5}" destId="{9D62F5F3-E64A-45D9-BC52-5C801B62D359}" srcOrd="3" destOrd="0" parTransId="{22807F9F-4169-4748-8502-06133A541D7A}" sibTransId="{66EE91C1-F875-472B-81F0-60A784A3B891}"/>
    <dgm:cxn modelId="{E098F40F-264F-4E17-9DEE-4A6EB4C247F3}" type="presOf" srcId="{66EE91C1-F875-472B-81F0-60A784A3B891}" destId="{4783F53A-158A-48C9-85B7-EFF0345D3667}" srcOrd="0" destOrd="0" presId="urn:microsoft.com/office/officeart/2005/8/layout/cycle1"/>
    <dgm:cxn modelId="{7C39F73C-4ABF-41F9-B16F-400AD704B410}" srcId="{2B7FF459-7E92-47DB-8B05-C29C03DC75E5}" destId="{249D73A7-36CF-4CE6-818D-44E7154CCE27}" srcOrd="0" destOrd="0" parTransId="{64B737C9-2150-4BAD-BE29-883FB1CD68F3}" sibTransId="{5CF92729-AADD-43BE-8595-DE6D8B280B58}"/>
    <dgm:cxn modelId="{9533A36B-A756-45A9-ABB3-51035749E682}" type="presOf" srcId="{4E60B894-ED33-465D-BAA4-415F9B61C1F4}" destId="{0773779C-F22D-4FA5-B385-A51E6390E482}" srcOrd="0" destOrd="0" presId="urn:microsoft.com/office/officeart/2005/8/layout/cycle1"/>
    <dgm:cxn modelId="{96EABF51-DA1E-4380-869D-45F4FF4E69B7}" srcId="{2B7FF459-7E92-47DB-8B05-C29C03DC75E5}" destId="{520F3CD1-B383-422A-87F4-07FC02D9F8BC}" srcOrd="1" destOrd="0" parTransId="{2D18161E-3CDB-46E0-9BBF-B5AD3A53CB04}" sibTransId="{4E60B894-ED33-465D-BAA4-415F9B61C1F4}"/>
    <dgm:cxn modelId="{B71B5176-F157-4C7E-8EE5-3618FE4F8785}" type="presOf" srcId="{9D62F5F3-E64A-45D9-BC52-5C801B62D359}" destId="{5D6C6513-A51F-4D75-B8EB-5EEBC2545492}" srcOrd="0" destOrd="0" presId="urn:microsoft.com/office/officeart/2005/8/layout/cycle1"/>
    <dgm:cxn modelId="{43775391-7A89-4E50-9C3E-F61DC169A810}" type="presOf" srcId="{5CF92729-AADD-43BE-8595-DE6D8B280B58}" destId="{D931D828-CA07-4F32-93A1-7E212ACDCF45}" srcOrd="0" destOrd="0" presId="urn:microsoft.com/office/officeart/2005/8/layout/cycle1"/>
    <dgm:cxn modelId="{277246C6-E542-4BC3-A4FA-8297D03A4D73}" srcId="{2B7FF459-7E92-47DB-8B05-C29C03DC75E5}" destId="{EF2CEADE-56BC-4021-AF9F-0CFAEE892BAF}" srcOrd="2" destOrd="0" parTransId="{A6A3DFEA-77ED-4490-B570-8250F0AF4317}" sibTransId="{AE1A5F33-7570-401C-86DD-3453A45C10FC}"/>
    <dgm:cxn modelId="{ABFD0ECC-BAC7-47EC-8B18-AB9C6AC5FE81}" type="presOf" srcId="{520F3CD1-B383-422A-87F4-07FC02D9F8BC}" destId="{FC58DDED-7156-4E78-B8D1-02CEBAB83244}" srcOrd="0" destOrd="0" presId="urn:microsoft.com/office/officeart/2005/8/layout/cycle1"/>
    <dgm:cxn modelId="{9BF622CC-5F9E-4CF2-BE67-28744B6CB6B2}" type="presOf" srcId="{249D73A7-36CF-4CE6-818D-44E7154CCE27}" destId="{F39C443B-FE59-42AD-B871-C672091BD585}" srcOrd="0" destOrd="0" presId="urn:microsoft.com/office/officeart/2005/8/layout/cycle1"/>
    <dgm:cxn modelId="{2706DBD9-3357-43C8-BDD8-F96E71FA1E0B}" type="presOf" srcId="{2B7FF459-7E92-47DB-8B05-C29C03DC75E5}" destId="{5BD79D3D-29DA-42E2-967A-ED3306DDBCBC}" srcOrd="0" destOrd="0" presId="urn:microsoft.com/office/officeart/2005/8/layout/cycle1"/>
    <dgm:cxn modelId="{68940CDF-CAB0-4DA8-BFF4-62F5534E48B7}" type="presOf" srcId="{EF2CEADE-56BC-4021-AF9F-0CFAEE892BAF}" destId="{BC920A7C-7949-4AD5-BC1C-083EA41D5D5A}" srcOrd="0" destOrd="0" presId="urn:microsoft.com/office/officeart/2005/8/layout/cycle1"/>
    <dgm:cxn modelId="{4443A4E3-F24C-4060-B2EA-DC5C616C1831}" type="presOf" srcId="{AE1A5F33-7570-401C-86DD-3453A45C10FC}" destId="{6FC3DE6D-3AD6-4016-BBE7-585A0FBE0C85}" srcOrd="0" destOrd="0" presId="urn:microsoft.com/office/officeart/2005/8/layout/cycle1"/>
    <dgm:cxn modelId="{3EC15A84-4F26-49D7-BE0D-3F2CEFA520F4}" type="presParOf" srcId="{5BD79D3D-29DA-42E2-967A-ED3306DDBCBC}" destId="{30B7C4A7-3824-4DF2-977A-CF7153C111E1}" srcOrd="0" destOrd="0" presId="urn:microsoft.com/office/officeart/2005/8/layout/cycle1"/>
    <dgm:cxn modelId="{0679303F-DA46-4AAC-9CA4-C1224944CF0D}" type="presParOf" srcId="{5BD79D3D-29DA-42E2-967A-ED3306DDBCBC}" destId="{F39C443B-FE59-42AD-B871-C672091BD585}" srcOrd="1" destOrd="0" presId="urn:microsoft.com/office/officeart/2005/8/layout/cycle1"/>
    <dgm:cxn modelId="{56440EF4-D030-4480-B79C-9ADED88A8150}" type="presParOf" srcId="{5BD79D3D-29DA-42E2-967A-ED3306DDBCBC}" destId="{D931D828-CA07-4F32-93A1-7E212ACDCF45}" srcOrd="2" destOrd="0" presId="urn:microsoft.com/office/officeart/2005/8/layout/cycle1"/>
    <dgm:cxn modelId="{14DB68A5-9A5D-4A8C-8705-9FA3007DA526}" type="presParOf" srcId="{5BD79D3D-29DA-42E2-967A-ED3306DDBCBC}" destId="{A11D1451-CD22-4C0E-AB5C-4D70285DD5B5}" srcOrd="3" destOrd="0" presId="urn:microsoft.com/office/officeart/2005/8/layout/cycle1"/>
    <dgm:cxn modelId="{ED4F7E97-F21E-43C9-A3E6-CEC1105DC98F}" type="presParOf" srcId="{5BD79D3D-29DA-42E2-967A-ED3306DDBCBC}" destId="{FC58DDED-7156-4E78-B8D1-02CEBAB83244}" srcOrd="4" destOrd="0" presId="urn:microsoft.com/office/officeart/2005/8/layout/cycle1"/>
    <dgm:cxn modelId="{55F7151C-03D5-4B3D-AE9B-1E61ACCA6E8C}" type="presParOf" srcId="{5BD79D3D-29DA-42E2-967A-ED3306DDBCBC}" destId="{0773779C-F22D-4FA5-B385-A51E6390E482}" srcOrd="5" destOrd="0" presId="urn:microsoft.com/office/officeart/2005/8/layout/cycle1"/>
    <dgm:cxn modelId="{1D11E242-3EBE-4B92-BEF6-9E71AD89162F}" type="presParOf" srcId="{5BD79D3D-29DA-42E2-967A-ED3306DDBCBC}" destId="{D7DF3566-2C96-4F3C-9374-2A626DE7157B}" srcOrd="6" destOrd="0" presId="urn:microsoft.com/office/officeart/2005/8/layout/cycle1"/>
    <dgm:cxn modelId="{FEAC7508-C30A-4659-B442-292A174C4A81}" type="presParOf" srcId="{5BD79D3D-29DA-42E2-967A-ED3306DDBCBC}" destId="{BC920A7C-7949-4AD5-BC1C-083EA41D5D5A}" srcOrd="7" destOrd="0" presId="urn:microsoft.com/office/officeart/2005/8/layout/cycle1"/>
    <dgm:cxn modelId="{ACE43278-7C95-46FF-BD07-7BC9573174E3}" type="presParOf" srcId="{5BD79D3D-29DA-42E2-967A-ED3306DDBCBC}" destId="{6FC3DE6D-3AD6-4016-BBE7-585A0FBE0C85}" srcOrd="8" destOrd="0" presId="urn:microsoft.com/office/officeart/2005/8/layout/cycle1"/>
    <dgm:cxn modelId="{47FE183D-9DAC-4CEC-946C-351AA36629D6}" type="presParOf" srcId="{5BD79D3D-29DA-42E2-967A-ED3306DDBCBC}" destId="{4071AF7A-2B11-472B-B9D6-DB2FBED1D131}" srcOrd="9" destOrd="0" presId="urn:microsoft.com/office/officeart/2005/8/layout/cycle1"/>
    <dgm:cxn modelId="{1011133D-8CE6-48C9-8016-84FA723A3B8A}" type="presParOf" srcId="{5BD79D3D-29DA-42E2-967A-ED3306DDBCBC}" destId="{5D6C6513-A51F-4D75-B8EB-5EEBC2545492}" srcOrd="10" destOrd="0" presId="urn:microsoft.com/office/officeart/2005/8/layout/cycle1"/>
    <dgm:cxn modelId="{D57DCB15-E40A-4DFD-A2F5-47EAB07D0A2C}" type="presParOf" srcId="{5BD79D3D-29DA-42E2-967A-ED3306DDBCBC}" destId="{4783F53A-158A-48C9-85B7-EFF0345D3667}"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C443B-FE59-42AD-B871-C672091BD585}">
      <dsp:nvSpPr>
        <dsp:cNvPr id="0" name=""/>
        <dsp:cNvSpPr/>
      </dsp:nvSpPr>
      <dsp:spPr>
        <a:xfrm>
          <a:off x="4100828" y="135018"/>
          <a:ext cx="2817738" cy="13182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Observation</a:t>
          </a:r>
        </a:p>
      </dsp:txBody>
      <dsp:txXfrm>
        <a:off x="4100828" y="135018"/>
        <a:ext cx="2817738" cy="1318283"/>
      </dsp:txXfrm>
    </dsp:sp>
    <dsp:sp modelId="{D931D828-CA07-4F32-93A1-7E212ACDCF45}">
      <dsp:nvSpPr>
        <dsp:cNvPr id="0" name=""/>
        <dsp:cNvSpPr/>
      </dsp:nvSpPr>
      <dsp:spPr>
        <a:xfrm>
          <a:off x="2361156" y="-435720"/>
          <a:ext cx="3722796" cy="3722796"/>
        </a:xfrm>
        <a:prstGeom prst="circularArrow">
          <a:avLst>
            <a:gd name="adj1" fmla="val 6905"/>
            <a:gd name="adj2" fmla="val 465599"/>
            <a:gd name="adj3" fmla="val 1601127"/>
            <a:gd name="adj4" fmla="val 59997"/>
            <a:gd name="adj5" fmla="val 8056"/>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58DDED-7156-4E78-B8D1-02CEBAB83244}">
      <dsp:nvSpPr>
        <dsp:cNvPr id="0" name=""/>
        <dsp:cNvSpPr/>
      </dsp:nvSpPr>
      <dsp:spPr>
        <a:xfrm>
          <a:off x="4473518" y="2321005"/>
          <a:ext cx="1318283" cy="13182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Feeling</a:t>
          </a:r>
        </a:p>
      </dsp:txBody>
      <dsp:txXfrm>
        <a:off x="4473518" y="2321005"/>
        <a:ext cx="1318283" cy="1318283"/>
      </dsp:txXfrm>
    </dsp:sp>
    <dsp:sp modelId="{0773779C-F22D-4FA5-B385-A51E6390E482}">
      <dsp:nvSpPr>
        <dsp:cNvPr id="0" name=""/>
        <dsp:cNvSpPr/>
      </dsp:nvSpPr>
      <dsp:spPr>
        <a:xfrm>
          <a:off x="2151974" y="-538"/>
          <a:ext cx="3722796" cy="3722796"/>
        </a:xfrm>
        <a:prstGeom prst="circularArrow">
          <a:avLst>
            <a:gd name="adj1" fmla="val 6905"/>
            <a:gd name="adj2" fmla="val 465599"/>
            <a:gd name="adj3" fmla="val 5948378"/>
            <a:gd name="adj4" fmla="val 4386024"/>
            <a:gd name="adj5" fmla="val 8056"/>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920A7C-7949-4AD5-BC1C-083EA41D5D5A}">
      <dsp:nvSpPr>
        <dsp:cNvPr id="0" name=""/>
        <dsp:cNvSpPr/>
      </dsp:nvSpPr>
      <dsp:spPr>
        <a:xfrm>
          <a:off x="2234944" y="2321005"/>
          <a:ext cx="1318283" cy="13182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Need</a:t>
          </a:r>
        </a:p>
      </dsp:txBody>
      <dsp:txXfrm>
        <a:off x="2234944" y="2321005"/>
        <a:ext cx="1318283" cy="1318283"/>
      </dsp:txXfrm>
    </dsp:sp>
    <dsp:sp modelId="{6FC3DE6D-3AD6-4016-BBE7-585A0FBE0C85}">
      <dsp:nvSpPr>
        <dsp:cNvPr id="0" name=""/>
        <dsp:cNvSpPr/>
      </dsp:nvSpPr>
      <dsp:spPr>
        <a:xfrm>
          <a:off x="2151974" y="-538"/>
          <a:ext cx="3722796" cy="3722796"/>
        </a:xfrm>
        <a:prstGeom prst="circularArrow">
          <a:avLst>
            <a:gd name="adj1" fmla="val 6905"/>
            <a:gd name="adj2" fmla="val 465599"/>
            <a:gd name="adj3" fmla="val 11348378"/>
            <a:gd name="adj4" fmla="val 9786024"/>
            <a:gd name="adj5" fmla="val 8056"/>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6C6513-A51F-4D75-B8EB-5EEBC2545492}">
      <dsp:nvSpPr>
        <dsp:cNvPr id="0" name=""/>
        <dsp:cNvSpPr/>
      </dsp:nvSpPr>
      <dsp:spPr>
        <a:xfrm>
          <a:off x="2234944" y="82431"/>
          <a:ext cx="1318283" cy="13182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Request</a:t>
          </a:r>
        </a:p>
      </dsp:txBody>
      <dsp:txXfrm>
        <a:off x="2234944" y="82431"/>
        <a:ext cx="1318283" cy="1318283"/>
      </dsp:txXfrm>
    </dsp:sp>
    <dsp:sp modelId="{4783F53A-158A-48C9-85B7-EFF0345D3667}">
      <dsp:nvSpPr>
        <dsp:cNvPr id="0" name=""/>
        <dsp:cNvSpPr/>
      </dsp:nvSpPr>
      <dsp:spPr>
        <a:xfrm rot="413136">
          <a:off x="2519196" y="-165621"/>
          <a:ext cx="3722796" cy="3722796"/>
        </a:xfrm>
        <a:prstGeom prst="circularArrow">
          <a:avLst>
            <a:gd name="adj1" fmla="val 6905"/>
            <a:gd name="adj2" fmla="val 465599"/>
            <a:gd name="adj3" fmla="val 16310214"/>
            <a:gd name="adj4" fmla="val 14309240"/>
            <a:gd name="adj5" fmla="val 8056"/>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60" name="Rectangle 1028"/>
          <p:cNvSpPr>
            <a:spLocks noGrp="1" noChangeArrowheads="1"/>
          </p:cNvSpPr>
          <p:nvPr>
            <p:ph type="ftr" sz="quarter" idx="2"/>
          </p:nvPr>
        </p:nvSpPr>
        <p:spPr bwMode="auto">
          <a:xfrm>
            <a:off x="0" y="9378950"/>
            <a:ext cx="28892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36" tIns="45418" rIns="90836" bIns="45418" numCol="1" anchor="b" anchorCtr="0" compatLnSpc="1">
            <a:prstTxWarp prst="textNoShape">
              <a:avLst/>
            </a:prstTxWarp>
          </a:bodyPr>
          <a:lstStyle>
            <a:lvl1pPr algn="l">
              <a:defRPr sz="1200">
                <a:effectLst/>
                <a:latin typeface="Times New Roman" pitchFamily="18" charset="0"/>
              </a:defRPr>
            </a:lvl1pPr>
          </a:lstStyle>
          <a:p>
            <a:pPr>
              <a:defRPr/>
            </a:pPr>
            <a:endParaRPr lang="en-GB" dirty="0"/>
          </a:p>
        </p:txBody>
      </p:sp>
      <p:sp>
        <p:nvSpPr>
          <p:cNvPr id="70661" name="Rectangle 1029"/>
          <p:cNvSpPr>
            <a:spLocks noGrp="1" noChangeArrowheads="1"/>
          </p:cNvSpPr>
          <p:nvPr>
            <p:ph type="sldNum" sz="quarter" idx="3"/>
          </p:nvPr>
        </p:nvSpPr>
        <p:spPr bwMode="auto">
          <a:xfrm>
            <a:off x="3779838" y="9378950"/>
            <a:ext cx="28892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36" tIns="45418" rIns="90836" bIns="45418" numCol="1" anchor="b" anchorCtr="0" compatLnSpc="1">
            <a:prstTxWarp prst="textNoShape">
              <a:avLst/>
            </a:prstTxWarp>
          </a:bodyPr>
          <a:lstStyle>
            <a:lvl1pPr algn="r">
              <a:defRPr sz="1200">
                <a:effectLst/>
                <a:latin typeface="Times New Roman" pitchFamily="18" charset="0"/>
              </a:defRPr>
            </a:lvl1pPr>
          </a:lstStyle>
          <a:p>
            <a:pPr>
              <a:defRPr/>
            </a:pPr>
            <a:fld id="{3B24BBA5-4F3A-4D83-8C29-2306F8EDE297}" type="slidenum">
              <a:rPr lang="en-GB"/>
              <a:pPr>
                <a:defRPr/>
              </a:pPr>
              <a:t>‹#›</a:t>
            </a:fld>
            <a:endParaRPr lang="en-GB" dirty="0"/>
          </a:p>
        </p:txBody>
      </p:sp>
    </p:spTree>
    <p:extLst>
      <p:ext uri="{BB962C8B-B14F-4D97-AF65-F5344CB8AC3E}">
        <p14:creationId xmlns:p14="http://schemas.microsoft.com/office/powerpoint/2010/main" val="2964615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4"/>
          <p:cNvSpPr>
            <a:spLocks noGrp="1" noRot="1" noChangeAspect="1" noChangeArrowheads="1" noTextEdit="1"/>
          </p:cNvSpPr>
          <p:nvPr>
            <p:ph type="sldImg" idx="2"/>
          </p:nvPr>
        </p:nvSpPr>
        <p:spPr bwMode="auto">
          <a:xfrm>
            <a:off x="866775" y="739775"/>
            <a:ext cx="4937125" cy="3703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889000" y="4691063"/>
            <a:ext cx="4891088" cy="444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36" tIns="45418" rIns="90836" bIns="4541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1750" name="Rectangle 6"/>
          <p:cNvSpPr>
            <a:spLocks noGrp="1" noChangeArrowheads="1"/>
          </p:cNvSpPr>
          <p:nvPr>
            <p:ph type="ftr" sz="quarter" idx="4"/>
          </p:nvPr>
        </p:nvSpPr>
        <p:spPr bwMode="auto">
          <a:xfrm>
            <a:off x="0" y="9378950"/>
            <a:ext cx="28892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36" tIns="45418" rIns="90836" bIns="45418" numCol="1" anchor="b" anchorCtr="0" compatLnSpc="1">
            <a:prstTxWarp prst="textNoShape">
              <a:avLst/>
            </a:prstTxWarp>
          </a:bodyPr>
          <a:lstStyle>
            <a:lvl1pPr algn="l">
              <a:defRPr sz="1200">
                <a:effectLst/>
                <a:latin typeface="Times New Roman" pitchFamily="18" charset="0"/>
              </a:defRPr>
            </a:lvl1pPr>
          </a:lstStyle>
          <a:p>
            <a:pPr>
              <a:defRPr/>
            </a:pPr>
            <a:endParaRPr lang="en-GB" dirty="0"/>
          </a:p>
        </p:txBody>
      </p:sp>
      <p:sp>
        <p:nvSpPr>
          <p:cNvPr id="31751" name="Rectangle 7"/>
          <p:cNvSpPr>
            <a:spLocks noGrp="1" noChangeArrowheads="1"/>
          </p:cNvSpPr>
          <p:nvPr>
            <p:ph type="sldNum" sz="quarter" idx="5"/>
          </p:nvPr>
        </p:nvSpPr>
        <p:spPr bwMode="auto">
          <a:xfrm>
            <a:off x="3779838" y="9378950"/>
            <a:ext cx="28892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36" tIns="45418" rIns="90836" bIns="45418" numCol="1" anchor="b" anchorCtr="0" compatLnSpc="1">
            <a:prstTxWarp prst="textNoShape">
              <a:avLst/>
            </a:prstTxWarp>
          </a:bodyPr>
          <a:lstStyle>
            <a:lvl1pPr algn="r">
              <a:defRPr sz="1200">
                <a:effectLst/>
                <a:latin typeface="Times New Roman" pitchFamily="18" charset="0"/>
              </a:defRPr>
            </a:lvl1pPr>
          </a:lstStyle>
          <a:p>
            <a:pPr>
              <a:defRPr/>
            </a:pPr>
            <a:fld id="{967903AF-0245-4EEB-BC49-45EE00F19BC9}" type="slidenum">
              <a:rPr lang="en-GB"/>
              <a:pPr>
                <a:defRPr/>
              </a:pPr>
              <a:t>‹#›</a:t>
            </a:fld>
            <a:endParaRPr lang="en-GB" dirty="0"/>
          </a:p>
        </p:txBody>
      </p:sp>
    </p:spTree>
    <p:extLst>
      <p:ext uri="{BB962C8B-B14F-4D97-AF65-F5344CB8AC3E}">
        <p14:creationId xmlns:p14="http://schemas.microsoft.com/office/powerpoint/2010/main" val="1522277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pPr marL="228600" indent="-228600">
              <a:buAutoNum type="arabicPeriod"/>
            </a:pPr>
            <a:r>
              <a:rPr lang="en-US" altLang="en-US" dirty="0">
                <a:latin typeface="Segoe Script" panose="020B0504020000000003" pitchFamily="34" charset="0"/>
              </a:rPr>
              <a:t>Ensure all participants have a pre and post evaluation form completed</a:t>
            </a:r>
          </a:p>
          <a:p>
            <a:pPr marL="228600" indent="-228600">
              <a:buAutoNum type="arabicPeriod"/>
            </a:pPr>
            <a:r>
              <a:rPr lang="en-US" altLang="en-US" dirty="0">
                <a:latin typeface="Segoe Script" panose="020B0504020000000003" pitchFamily="34" charset="0"/>
              </a:rPr>
              <a:t>There are enough slides and case studies to give to all participants</a:t>
            </a:r>
          </a:p>
          <a:p>
            <a:pPr marL="0" indent="0">
              <a:buNone/>
            </a:pPr>
            <a:endParaRPr lang="en-US" altLang="en-US" dirty="0">
              <a:latin typeface="Segoe Script" panose="020B0504020000000003" pitchFamily="34" charset="0"/>
            </a:endParaRPr>
          </a:p>
          <a:p>
            <a:pPr marL="0" indent="0">
              <a:buNone/>
            </a:pPr>
            <a:r>
              <a:rPr lang="en-US" altLang="en-US" dirty="0">
                <a:latin typeface="Segoe Script" panose="020B0504020000000003" pitchFamily="34" charset="0"/>
              </a:rPr>
              <a:t>3. Introduction and the Purpose of the training</a:t>
            </a:r>
          </a:p>
          <a:p>
            <a:pPr marL="0" indent="0">
              <a:buNone/>
            </a:pPr>
            <a:endParaRPr lang="en-US" altLang="en-US" dirty="0">
              <a:latin typeface="Segoe Script" panose="020B0504020000000003" pitchFamily="34" charset="0"/>
            </a:endParaRPr>
          </a:p>
          <a:p>
            <a:pPr marL="171450" indent="-171450">
              <a:buFont typeface="Arial" panose="020B0604020202020204" pitchFamily="34" charset="0"/>
              <a:buChar char="•"/>
            </a:pPr>
            <a:r>
              <a:rPr lang="en-US" altLang="en-US" baseline="0" dirty="0">
                <a:latin typeface="Segoe Script" panose="020B0504020000000003" pitchFamily="34" charset="0"/>
              </a:rPr>
              <a:t>Today is about refreshing your knowledge around indicators which may suggest a child is being abused</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dirty="0">
                <a:latin typeface="Segoe Script" panose="020B0504020000000003" pitchFamily="34" charset="0"/>
              </a:rPr>
              <a:t>We want to equip you with </a:t>
            </a:r>
            <a:r>
              <a:rPr lang="en-US" altLang="en-US" baseline="0" dirty="0">
                <a:latin typeface="Segoe Script" panose="020B0504020000000003" pitchFamily="34" charset="0"/>
              </a:rPr>
              <a:t>accurate information so that you know what to do when you suspect a child may be suffering maltreatment.</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en-US" baseline="0" dirty="0">
              <a:latin typeface="Segoe Script" panose="020B0504020000000003" pitchFamily="34"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aseline="0" dirty="0">
                <a:latin typeface="Segoe Script" panose="020B0504020000000003" pitchFamily="34" charset="0"/>
              </a:rPr>
              <a:t>This is not about you knowing how to investigate but how and with who you share the factual information you know</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altLang="en-US" baseline="0" dirty="0">
              <a:latin typeface="Segoe Script" panose="020B0504020000000003" pitchFamily="34" charset="0"/>
            </a:endParaRPr>
          </a:p>
          <a:p>
            <a:pPr marL="0" marR="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altLang="en-US" baseline="0" dirty="0">
                <a:latin typeface="Segoe Script" panose="020B0504020000000003" pitchFamily="34" charset="0"/>
              </a:rPr>
              <a:t>We would like to invite you to ask questions and engage in this process so that you can go away back to your busy jobs and feel confident that you know what to do if you are worried a child is being abused.</a:t>
            </a:r>
          </a:p>
          <a:p>
            <a:pPr marL="0" marR="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altLang="en-US" baseline="0" dirty="0">
              <a:latin typeface="Segoe Script" panose="020B0504020000000003" pitchFamily="34" charset="0"/>
            </a:endParaRPr>
          </a:p>
          <a:p>
            <a:pPr marL="171450" indent="-171450">
              <a:buFont typeface="Arial" panose="020B0604020202020204" pitchFamily="34" charset="0"/>
              <a:buChar char="•"/>
            </a:pPr>
            <a:endParaRPr lang="en-US" altLang="en-US" dirty="0">
              <a:latin typeface="Segoe Script" panose="020B0504020000000003"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67903AF-0245-4EEB-BC49-45EE00F19BC9}" type="slidenum">
              <a:rPr lang="en-GB" smtClean="0"/>
              <a:pPr>
                <a:defRPr/>
              </a:pPr>
              <a:t>11</a:t>
            </a:fld>
            <a:endParaRPr lang="en-GB" dirty="0"/>
          </a:p>
        </p:txBody>
      </p:sp>
    </p:spTree>
    <p:extLst>
      <p:ext uri="{BB962C8B-B14F-4D97-AF65-F5344CB8AC3E}">
        <p14:creationId xmlns:p14="http://schemas.microsoft.com/office/powerpoint/2010/main" val="1927082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67903AF-0245-4EEB-BC49-45EE00F19BC9}" type="slidenum">
              <a:rPr lang="en-GB" smtClean="0"/>
              <a:pPr>
                <a:defRPr/>
              </a:pPr>
              <a:t>12</a:t>
            </a:fld>
            <a:endParaRPr lang="en-GB" dirty="0"/>
          </a:p>
        </p:txBody>
      </p:sp>
    </p:spTree>
    <p:extLst>
      <p:ext uri="{BB962C8B-B14F-4D97-AF65-F5344CB8AC3E}">
        <p14:creationId xmlns:p14="http://schemas.microsoft.com/office/powerpoint/2010/main" val="1196669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67903AF-0245-4EEB-BC49-45EE00F19BC9}" type="slidenum">
              <a:rPr lang="en-GB" smtClean="0"/>
              <a:pPr>
                <a:defRPr/>
              </a:pPr>
              <a:t>14</a:t>
            </a:fld>
            <a:endParaRPr lang="en-GB" dirty="0"/>
          </a:p>
        </p:txBody>
      </p:sp>
    </p:spTree>
    <p:extLst>
      <p:ext uri="{BB962C8B-B14F-4D97-AF65-F5344CB8AC3E}">
        <p14:creationId xmlns:p14="http://schemas.microsoft.com/office/powerpoint/2010/main" val="2621292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67903AF-0245-4EEB-BC49-45EE00F19BC9}" type="slidenum">
              <a:rPr lang="en-GB" smtClean="0"/>
              <a:pPr>
                <a:defRPr/>
              </a:pPr>
              <a:t>2</a:t>
            </a:fld>
            <a:endParaRPr lang="en-GB" dirty="0"/>
          </a:p>
        </p:txBody>
      </p:sp>
    </p:spTree>
    <p:extLst>
      <p:ext uri="{BB962C8B-B14F-4D97-AF65-F5344CB8AC3E}">
        <p14:creationId xmlns:p14="http://schemas.microsoft.com/office/powerpoint/2010/main" val="4004808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Looking after ourselves – reminder that the training</a:t>
            </a:r>
            <a:r>
              <a:rPr lang="en-GB" baseline="0" dirty="0"/>
              <a:t> information about child abuse, a challenging subject that some may find upsetting – not only because it is an unpleasant aspect of human behaviour but also because some people may have experienced some form of child abuse or victimisation themselves. Participants needs to keep themselves safe and use their support networks if necessary. Also, some of you may have other anxieties about this aspect of the role.</a:t>
            </a:r>
            <a:endParaRPr lang="en-GB" dirty="0"/>
          </a:p>
        </p:txBody>
      </p:sp>
      <p:sp>
        <p:nvSpPr>
          <p:cNvPr id="4" name="Slide Number Placeholder 3"/>
          <p:cNvSpPr>
            <a:spLocks noGrp="1"/>
          </p:cNvSpPr>
          <p:nvPr>
            <p:ph type="sldNum" sz="quarter" idx="10"/>
          </p:nvPr>
        </p:nvSpPr>
        <p:spPr/>
        <p:txBody>
          <a:bodyPr/>
          <a:lstStyle/>
          <a:p>
            <a:pPr>
              <a:defRPr/>
            </a:pPr>
            <a:fld id="{967903AF-0245-4EEB-BC49-45EE00F19BC9}" type="slidenum">
              <a:rPr lang="en-GB" smtClean="0"/>
              <a:pPr>
                <a:defRPr/>
              </a:pPr>
              <a:t>3</a:t>
            </a:fld>
            <a:endParaRPr lang="en-GB" dirty="0"/>
          </a:p>
        </p:txBody>
      </p:sp>
    </p:spTree>
    <p:extLst>
      <p:ext uri="{BB962C8B-B14F-4D97-AF65-F5344CB8AC3E}">
        <p14:creationId xmlns:p14="http://schemas.microsoft.com/office/powerpoint/2010/main" val="1735714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67903AF-0245-4EEB-BC49-45EE00F19BC9}" type="slidenum">
              <a:rPr lang="en-GB" smtClean="0"/>
              <a:pPr>
                <a:defRPr/>
              </a:pPr>
              <a:t>4</a:t>
            </a:fld>
            <a:endParaRPr lang="en-GB" dirty="0"/>
          </a:p>
        </p:txBody>
      </p:sp>
    </p:spTree>
    <p:extLst>
      <p:ext uri="{BB962C8B-B14F-4D97-AF65-F5344CB8AC3E}">
        <p14:creationId xmlns:p14="http://schemas.microsoft.com/office/powerpoint/2010/main" val="397201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67903AF-0245-4EEB-BC49-45EE00F19BC9}" type="slidenum">
              <a:rPr lang="en-GB" smtClean="0"/>
              <a:pPr>
                <a:defRPr/>
              </a:pPr>
              <a:t>5</a:t>
            </a:fld>
            <a:endParaRPr lang="en-GB" dirty="0"/>
          </a:p>
        </p:txBody>
      </p:sp>
    </p:spTree>
    <p:extLst>
      <p:ext uri="{BB962C8B-B14F-4D97-AF65-F5344CB8AC3E}">
        <p14:creationId xmlns:p14="http://schemas.microsoft.com/office/powerpoint/2010/main" val="1787593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67903AF-0245-4EEB-BC49-45EE00F19BC9}" type="slidenum">
              <a:rPr lang="en-GB" smtClean="0"/>
              <a:pPr>
                <a:defRPr/>
              </a:pPr>
              <a:t>6</a:t>
            </a:fld>
            <a:endParaRPr lang="en-GB" dirty="0"/>
          </a:p>
        </p:txBody>
      </p:sp>
    </p:spTree>
    <p:extLst>
      <p:ext uri="{BB962C8B-B14F-4D97-AF65-F5344CB8AC3E}">
        <p14:creationId xmlns:p14="http://schemas.microsoft.com/office/powerpoint/2010/main" val="3615274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67903AF-0245-4EEB-BC49-45EE00F19BC9}" type="slidenum">
              <a:rPr lang="en-GB" smtClean="0"/>
              <a:pPr>
                <a:defRPr/>
              </a:pPr>
              <a:t>7</a:t>
            </a:fld>
            <a:endParaRPr lang="en-GB" dirty="0"/>
          </a:p>
        </p:txBody>
      </p:sp>
    </p:spTree>
    <p:extLst>
      <p:ext uri="{BB962C8B-B14F-4D97-AF65-F5344CB8AC3E}">
        <p14:creationId xmlns:p14="http://schemas.microsoft.com/office/powerpoint/2010/main" val="1028664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67903AF-0245-4EEB-BC49-45EE00F19BC9}" type="slidenum">
              <a:rPr lang="en-GB" smtClean="0"/>
              <a:pPr>
                <a:defRPr/>
              </a:pPr>
              <a:t>8</a:t>
            </a:fld>
            <a:endParaRPr lang="en-GB" dirty="0"/>
          </a:p>
        </p:txBody>
      </p:sp>
    </p:spTree>
    <p:extLst>
      <p:ext uri="{BB962C8B-B14F-4D97-AF65-F5344CB8AC3E}">
        <p14:creationId xmlns:p14="http://schemas.microsoft.com/office/powerpoint/2010/main" val="3743316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67903AF-0245-4EEB-BC49-45EE00F19BC9}" type="slidenum">
              <a:rPr lang="en-GB" smtClean="0"/>
              <a:pPr>
                <a:defRPr/>
              </a:pPr>
              <a:t>9</a:t>
            </a:fld>
            <a:endParaRPr lang="en-GB" dirty="0"/>
          </a:p>
        </p:txBody>
      </p:sp>
    </p:spTree>
    <p:extLst>
      <p:ext uri="{BB962C8B-B14F-4D97-AF65-F5344CB8AC3E}">
        <p14:creationId xmlns:p14="http://schemas.microsoft.com/office/powerpoint/2010/main" val="17567817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6DAD4D05-50F3-4F8A-8D2E-970D61728B9F}" type="datetime1">
              <a:rPr lang="en-GB"/>
              <a:pPr>
                <a:defRPr/>
              </a:pPr>
              <a:t>15/07/2022</a:t>
            </a:fld>
            <a:endParaRPr lang="en-GB" dirty="0"/>
          </a:p>
        </p:txBody>
      </p:sp>
      <p:sp>
        <p:nvSpPr>
          <p:cNvPr id="12" name="Footer Placeholder 4"/>
          <p:cNvSpPr>
            <a:spLocks noGrp="1"/>
          </p:cNvSpPr>
          <p:nvPr>
            <p:ph type="ftr" sz="quarter" idx="11"/>
          </p:nvPr>
        </p:nvSpPr>
        <p:spPr/>
        <p:txBody>
          <a:bodyPr/>
          <a:lstStyle>
            <a:lvl1pPr>
              <a:defRPr/>
            </a:lvl1pPr>
          </a:lstStyle>
          <a:p>
            <a:pPr>
              <a:defRPr/>
            </a:pPr>
            <a:endParaRPr lang="en-GB"/>
          </a:p>
        </p:txBody>
      </p:sp>
      <p:sp>
        <p:nvSpPr>
          <p:cNvPr id="13" name="Slide Number Placeholder 5"/>
          <p:cNvSpPr>
            <a:spLocks noGrp="1"/>
          </p:cNvSpPr>
          <p:nvPr>
            <p:ph type="sldNum" sz="quarter" idx="12"/>
          </p:nvPr>
        </p:nvSpPr>
        <p:spPr/>
        <p:txBody>
          <a:bodyPr/>
          <a:lstStyle>
            <a:lvl1pPr>
              <a:defRPr/>
            </a:lvl1pPr>
          </a:lstStyle>
          <a:p>
            <a:pPr>
              <a:defRPr/>
            </a:pPr>
            <a:fld id="{D2AF9F41-13B5-4A0F-A7C5-38A57F2BB017}" type="slidenum">
              <a:rPr lang="en-GB"/>
              <a:pPr>
                <a:defRPr/>
              </a:pPr>
              <a:t>‹#›</a:t>
            </a:fld>
            <a:endParaRPr lang="en-GB" dirty="0"/>
          </a:p>
        </p:txBody>
      </p:sp>
      <p:pic>
        <p:nvPicPr>
          <p:cNvPr id="15" name="Picture 14"/>
          <p:cNvPicPr/>
          <p:nvPr userDrawn="1"/>
        </p:nvPicPr>
        <p:blipFill>
          <a:blip r:embed="rId2" cstate="print">
            <a:extLst>
              <a:ext uri="{28A0092B-C50C-407E-A947-70E740481C1C}">
                <a14:useLocalDpi xmlns:a14="http://schemas.microsoft.com/office/drawing/2010/main" val="0"/>
              </a:ext>
            </a:extLst>
          </a:blip>
          <a:stretch>
            <a:fillRect/>
          </a:stretch>
        </p:blipFill>
        <p:spPr>
          <a:xfrm>
            <a:off x="6780847" y="309562"/>
            <a:ext cx="1983105" cy="869950"/>
          </a:xfrm>
          <a:prstGeom prst="rect">
            <a:avLst/>
          </a:prstGeom>
        </p:spPr>
      </p:pic>
    </p:spTree>
    <p:extLst>
      <p:ext uri="{BB962C8B-B14F-4D97-AF65-F5344CB8AC3E}">
        <p14:creationId xmlns:p14="http://schemas.microsoft.com/office/powerpoint/2010/main" val="6680531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5" name="Group 23"/>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0" name="Freeform 28"/>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3"/>
          <p:cNvSpPr>
            <a:spLocks noGrp="1"/>
          </p:cNvSpPr>
          <p:nvPr>
            <p:ph type="dt" sz="half" idx="10"/>
          </p:nvPr>
        </p:nvSpPr>
        <p:spPr/>
        <p:txBody>
          <a:bodyPr/>
          <a:lstStyle>
            <a:lvl1pPr>
              <a:defRPr/>
            </a:lvl1pPr>
          </a:lstStyle>
          <a:p>
            <a:pPr>
              <a:defRPr/>
            </a:pPr>
            <a:r>
              <a:rPr lang="en-US"/>
              <a:t>September 2006</a:t>
            </a:r>
            <a:endParaRPr lang="en-GB" dirty="0"/>
          </a:p>
        </p:txBody>
      </p:sp>
      <p:sp>
        <p:nvSpPr>
          <p:cNvPr id="12" name="Footer Placeholder 4"/>
          <p:cNvSpPr>
            <a:spLocks noGrp="1"/>
          </p:cNvSpPr>
          <p:nvPr>
            <p:ph type="ftr" sz="quarter" idx="11"/>
          </p:nvPr>
        </p:nvSpPr>
        <p:spPr/>
        <p:txBody>
          <a:bodyPr/>
          <a:lstStyle>
            <a:lvl1pPr>
              <a:defRPr/>
            </a:lvl1pPr>
          </a:lstStyle>
          <a:p>
            <a:pPr>
              <a:defRPr/>
            </a:pPr>
            <a:r>
              <a:rPr lang="en-GB"/>
              <a:t>LOCAL SAFEGUARDING CHILDREN BOAD</a:t>
            </a:r>
            <a:endParaRPr lang="en-GB" dirty="0"/>
          </a:p>
        </p:txBody>
      </p:sp>
      <p:sp>
        <p:nvSpPr>
          <p:cNvPr id="13" name="Slide Number Placeholder 5"/>
          <p:cNvSpPr>
            <a:spLocks noGrp="1"/>
          </p:cNvSpPr>
          <p:nvPr>
            <p:ph type="sldNum" sz="quarter" idx="12"/>
          </p:nvPr>
        </p:nvSpPr>
        <p:spPr/>
        <p:txBody>
          <a:bodyPr/>
          <a:lstStyle>
            <a:lvl1pPr>
              <a:defRPr/>
            </a:lvl1pPr>
          </a:lstStyle>
          <a:p>
            <a:pPr>
              <a:defRPr/>
            </a:pPr>
            <a:fld id="{04FB8C87-91D8-4DD5-8855-EDA0CC72AFFC}" type="slidenum">
              <a:rPr lang="en-GB"/>
              <a:pPr>
                <a:defRPr/>
              </a:pPr>
              <a:t>‹#›</a:t>
            </a:fld>
            <a:endParaRPr lang="en-GB" dirty="0"/>
          </a:p>
        </p:txBody>
      </p:sp>
      <p:pic>
        <p:nvPicPr>
          <p:cNvPr id="1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6488" y="268288"/>
            <a:ext cx="13843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539431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lvl1pPr>
              <a:defRPr/>
            </a:lvl1pPr>
          </a:lstStyle>
          <a:p>
            <a:pPr>
              <a:defRPr/>
            </a:pPr>
            <a:r>
              <a:rPr lang="en-US"/>
              <a:t>September 2006</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LOCAL SAFEGUARDING CHILDREN BOAD</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2CF0CD82-EA34-49E8-BA17-D1DE5CA7A06C}" type="slidenum">
              <a:rPr lang="en-GB"/>
              <a:pPr>
                <a:defRPr/>
              </a:pPr>
              <a:t>‹#›</a:t>
            </a:fld>
            <a:endParaRPr lang="en-GB" dirty="0"/>
          </a:p>
        </p:txBody>
      </p:sp>
    </p:spTree>
    <p:extLst>
      <p:ext uri="{BB962C8B-B14F-4D97-AF65-F5344CB8AC3E}">
        <p14:creationId xmlns:p14="http://schemas.microsoft.com/office/powerpoint/2010/main" val="171532650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18"/>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Date Placeholder 3"/>
          <p:cNvSpPr>
            <a:spLocks noGrp="1"/>
          </p:cNvSpPr>
          <p:nvPr>
            <p:ph type="dt" sz="half" idx="10"/>
          </p:nvPr>
        </p:nvSpPr>
        <p:spPr/>
        <p:txBody>
          <a:bodyPr/>
          <a:lstStyle>
            <a:lvl1pPr>
              <a:defRPr/>
            </a:lvl1pPr>
          </a:lstStyle>
          <a:p>
            <a:pPr>
              <a:defRPr/>
            </a:pPr>
            <a:r>
              <a:rPr lang="en-US"/>
              <a:t>September 2006</a:t>
            </a:r>
            <a:endParaRPr lang="en-GB" dirty="0"/>
          </a:p>
        </p:txBody>
      </p:sp>
      <p:sp>
        <p:nvSpPr>
          <p:cNvPr id="11" name="Footer Placeholder 4"/>
          <p:cNvSpPr>
            <a:spLocks noGrp="1"/>
          </p:cNvSpPr>
          <p:nvPr>
            <p:ph type="ftr" sz="quarter" idx="11"/>
          </p:nvPr>
        </p:nvSpPr>
        <p:spPr/>
        <p:txBody>
          <a:bodyPr/>
          <a:lstStyle>
            <a:lvl1pPr>
              <a:defRPr/>
            </a:lvl1pPr>
          </a:lstStyle>
          <a:p>
            <a:pPr>
              <a:defRPr/>
            </a:pPr>
            <a:r>
              <a:rPr lang="en-GB"/>
              <a:t>LOCAL SAFEGUARDING CHILDREN BOAD</a:t>
            </a:r>
            <a:endParaRPr lang="en-GB" dirty="0"/>
          </a:p>
        </p:txBody>
      </p:sp>
      <p:sp>
        <p:nvSpPr>
          <p:cNvPr id="12" name="Slide Number Placeholder 5"/>
          <p:cNvSpPr>
            <a:spLocks noGrp="1"/>
          </p:cNvSpPr>
          <p:nvPr>
            <p:ph type="sldNum" sz="quarter" idx="12"/>
          </p:nvPr>
        </p:nvSpPr>
        <p:spPr/>
        <p:txBody>
          <a:bodyPr/>
          <a:lstStyle>
            <a:lvl1pPr>
              <a:defRPr/>
            </a:lvl1pPr>
          </a:lstStyle>
          <a:p>
            <a:pPr>
              <a:defRPr/>
            </a:pPr>
            <a:fld id="{281E7681-CB69-4CEC-B586-86B409CA6D0F}" type="slidenum">
              <a:rPr lang="en-GB"/>
              <a:pPr>
                <a:defRPr/>
              </a:pPr>
              <a:t>‹#›</a:t>
            </a:fld>
            <a:endParaRPr lang="en-GB" dirty="0"/>
          </a:p>
        </p:txBody>
      </p:sp>
      <p:pic>
        <p:nvPicPr>
          <p:cNvPr id="14" name="Picture 13"/>
          <p:cNvPicPr/>
          <p:nvPr userDrawn="1"/>
        </p:nvPicPr>
        <p:blipFill>
          <a:blip r:embed="rId2" cstate="print">
            <a:extLst>
              <a:ext uri="{28A0092B-C50C-407E-A947-70E740481C1C}">
                <a14:useLocalDpi xmlns:a14="http://schemas.microsoft.com/office/drawing/2010/main" val="0"/>
              </a:ext>
            </a:extLst>
          </a:blip>
          <a:stretch>
            <a:fillRect/>
          </a:stretch>
        </p:blipFill>
        <p:spPr>
          <a:xfrm>
            <a:off x="6793546" y="355358"/>
            <a:ext cx="1983105" cy="869950"/>
          </a:xfrm>
          <a:prstGeom prst="rect">
            <a:avLst/>
          </a:prstGeom>
        </p:spPr>
      </p:pic>
    </p:spTree>
    <p:extLst>
      <p:ext uri="{BB962C8B-B14F-4D97-AF65-F5344CB8AC3E}">
        <p14:creationId xmlns:p14="http://schemas.microsoft.com/office/powerpoint/2010/main" val="175871591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r>
              <a:rPr lang="en-US"/>
              <a:t>September 2006</a:t>
            </a:r>
            <a:endParaRPr lang="en-GB" dirty="0"/>
          </a:p>
        </p:txBody>
      </p:sp>
      <p:sp>
        <p:nvSpPr>
          <p:cNvPr id="6" name="Footer Placeholder 4"/>
          <p:cNvSpPr>
            <a:spLocks noGrp="1"/>
          </p:cNvSpPr>
          <p:nvPr>
            <p:ph type="ftr" sz="quarter" idx="16"/>
          </p:nvPr>
        </p:nvSpPr>
        <p:spPr/>
        <p:txBody>
          <a:bodyPr/>
          <a:lstStyle>
            <a:lvl1pPr>
              <a:defRPr/>
            </a:lvl1pPr>
          </a:lstStyle>
          <a:p>
            <a:pPr>
              <a:defRPr/>
            </a:pPr>
            <a:r>
              <a:rPr lang="en-GB"/>
              <a:t>LOCAL SAFEGUARDING CHILDREN BOAD</a:t>
            </a:r>
            <a:endParaRPr lang="en-GB" dirty="0"/>
          </a:p>
        </p:txBody>
      </p:sp>
      <p:sp>
        <p:nvSpPr>
          <p:cNvPr id="7" name="Slide Number Placeholder 5"/>
          <p:cNvSpPr>
            <a:spLocks noGrp="1"/>
          </p:cNvSpPr>
          <p:nvPr>
            <p:ph type="sldNum" sz="quarter" idx="17"/>
          </p:nvPr>
        </p:nvSpPr>
        <p:spPr/>
        <p:txBody>
          <a:bodyPr/>
          <a:lstStyle>
            <a:lvl1pPr>
              <a:defRPr/>
            </a:lvl1pPr>
          </a:lstStyle>
          <a:p>
            <a:pPr>
              <a:defRPr/>
            </a:pPr>
            <a:fld id="{306D33E7-B9B1-4388-B01A-5C8C5A0F2E4B}" type="slidenum">
              <a:rPr lang="en-GB"/>
              <a:pPr>
                <a:defRPr/>
              </a:pPr>
              <a:t>‹#›</a:t>
            </a:fld>
            <a:endParaRPr lang="en-GB" dirty="0"/>
          </a:p>
        </p:txBody>
      </p:sp>
    </p:spTree>
    <p:extLst>
      <p:ext uri="{BB962C8B-B14F-4D97-AF65-F5344CB8AC3E}">
        <p14:creationId xmlns:p14="http://schemas.microsoft.com/office/powerpoint/2010/main" val="321581660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r>
              <a:rPr lang="en-US"/>
              <a:t>September 2006</a:t>
            </a:r>
            <a:endParaRPr lang="en-GB" dirty="0"/>
          </a:p>
        </p:txBody>
      </p:sp>
      <p:sp>
        <p:nvSpPr>
          <p:cNvPr id="8" name="Footer Placeholder 4"/>
          <p:cNvSpPr>
            <a:spLocks noGrp="1"/>
          </p:cNvSpPr>
          <p:nvPr>
            <p:ph type="ftr" sz="quarter" idx="11"/>
          </p:nvPr>
        </p:nvSpPr>
        <p:spPr/>
        <p:txBody>
          <a:bodyPr/>
          <a:lstStyle>
            <a:lvl1pPr>
              <a:defRPr/>
            </a:lvl1pPr>
          </a:lstStyle>
          <a:p>
            <a:pPr>
              <a:defRPr/>
            </a:pPr>
            <a:r>
              <a:rPr lang="en-GB"/>
              <a:t>LOCAL SAFEGUARDING CHILDREN BOAD</a:t>
            </a: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1FA30FC2-026D-4986-AF87-3E4F3A1DC684}" type="slidenum">
              <a:rPr lang="en-GB"/>
              <a:pPr>
                <a:defRPr/>
              </a:pPr>
              <a:t>‹#›</a:t>
            </a:fld>
            <a:endParaRPr lang="en-GB" dirty="0"/>
          </a:p>
        </p:txBody>
      </p:sp>
    </p:spTree>
    <p:extLst>
      <p:ext uri="{BB962C8B-B14F-4D97-AF65-F5344CB8AC3E}">
        <p14:creationId xmlns:p14="http://schemas.microsoft.com/office/powerpoint/2010/main" val="392775362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September 2006</a:t>
            </a:r>
            <a:endParaRPr lang="en-GB" dirty="0"/>
          </a:p>
        </p:txBody>
      </p:sp>
      <p:sp>
        <p:nvSpPr>
          <p:cNvPr id="4" name="Footer Placeholder 4"/>
          <p:cNvSpPr>
            <a:spLocks noGrp="1"/>
          </p:cNvSpPr>
          <p:nvPr>
            <p:ph type="ftr" sz="quarter" idx="11"/>
          </p:nvPr>
        </p:nvSpPr>
        <p:spPr/>
        <p:txBody>
          <a:bodyPr/>
          <a:lstStyle>
            <a:lvl1pPr>
              <a:defRPr/>
            </a:lvl1pPr>
          </a:lstStyle>
          <a:p>
            <a:pPr>
              <a:defRPr/>
            </a:pPr>
            <a:r>
              <a:rPr lang="en-GB"/>
              <a:t>LOCAL SAFEGUARDING CHILDREN BOAD</a:t>
            </a: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CD4154D4-3904-4964-8F30-F9AAFA2C758A}" type="slidenum">
              <a:rPr lang="en-GB"/>
              <a:pPr>
                <a:defRPr/>
              </a:pPr>
              <a:t>‹#›</a:t>
            </a:fld>
            <a:endParaRPr lang="en-GB" dirty="0"/>
          </a:p>
        </p:txBody>
      </p:sp>
    </p:spTree>
    <p:extLst>
      <p:ext uri="{BB962C8B-B14F-4D97-AF65-F5344CB8AC3E}">
        <p14:creationId xmlns:p14="http://schemas.microsoft.com/office/powerpoint/2010/main" val="419068117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 name="Group 23"/>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8" name="Freeform 28"/>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9" name="Date Placeholder 1"/>
          <p:cNvSpPr>
            <a:spLocks noGrp="1"/>
          </p:cNvSpPr>
          <p:nvPr>
            <p:ph type="dt" sz="half" idx="10"/>
          </p:nvPr>
        </p:nvSpPr>
        <p:spPr/>
        <p:txBody>
          <a:bodyPr/>
          <a:lstStyle>
            <a:lvl1pPr>
              <a:defRPr/>
            </a:lvl1pPr>
          </a:lstStyle>
          <a:p>
            <a:pPr>
              <a:defRPr/>
            </a:pPr>
            <a:r>
              <a:rPr lang="en-US"/>
              <a:t>September 2006</a:t>
            </a:r>
            <a:endParaRPr lang="en-GB" dirty="0"/>
          </a:p>
        </p:txBody>
      </p:sp>
      <p:sp>
        <p:nvSpPr>
          <p:cNvPr id="10" name="Footer Placeholder 2"/>
          <p:cNvSpPr>
            <a:spLocks noGrp="1"/>
          </p:cNvSpPr>
          <p:nvPr>
            <p:ph type="ftr" sz="quarter" idx="11"/>
          </p:nvPr>
        </p:nvSpPr>
        <p:spPr/>
        <p:txBody>
          <a:bodyPr/>
          <a:lstStyle>
            <a:lvl1pPr>
              <a:defRPr/>
            </a:lvl1pPr>
          </a:lstStyle>
          <a:p>
            <a:pPr>
              <a:defRPr/>
            </a:pPr>
            <a:r>
              <a:rPr lang="en-GB"/>
              <a:t>LOCAL SAFEGUARDING CHILDREN BOAD</a:t>
            </a:r>
            <a:endParaRPr lang="en-GB" dirty="0"/>
          </a:p>
        </p:txBody>
      </p:sp>
      <p:sp>
        <p:nvSpPr>
          <p:cNvPr id="11" name="Slide Number Placeholder 3"/>
          <p:cNvSpPr>
            <a:spLocks noGrp="1"/>
          </p:cNvSpPr>
          <p:nvPr>
            <p:ph type="sldNum" sz="quarter" idx="12"/>
          </p:nvPr>
        </p:nvSpPr>
        <p:spPr/>
        <p:txBody>
          <a:bodyPr/>
          <a:lstStyle>
            <a:lvl1pPr>
              <a:defRPr/>
            </a:lvl1pPr>
          </a:lstStyle>
          <a:p>
            <a:pPr>
              <a:defRPr/>
            </a:pPr>
            <a:fld id="{9BE40098-5948-4D35-9F39-5CAA84211767}" type="slidenum">
              <a:rPr lang="en-GB"/>
              <a:pPr>
                <a:defRPr/>
              </a:pPr>
              <a:t>‹#›</a:t>
            </a:fld>
            <a:endParaRPr lang="en-GB" dirty="0"/>
          </a:p>
        </p:txBody>
      </p:sp>
      <p:pic>
        <p:nvPicPr>
          <p:cNvPr id="13" name="Picture 12"/>
          <p:cNvPicPr/>
          <p:nvPr userDrawn="1"/>
        </p:nvPicPr>
        <p:blipFill>
          <a:blip r:embed="rId2" cstate="print">
            <a:extLst>
              <a:ext uri="{28A0092B-C50C-407E-A947-70E740481C1C}">
                <a14:useLocalDpi xmlns:a14="http://schemas.microsoft.com/office/drawing/2010/main" val="0"/>
              </a:ext>
            </a:extLst>
          </a:blip>
          <a:stretch>
            <a:fillRect/>
          </a:stretch>
        </p:blipFill>
        <p:spPr>
          <a:xfrm>
            <a:off x="6767439" y="363219"/>
            <a:ext cx="1983105" cy="869950"/>
          </a:xfrm>
          <a:prstGeom prst="rect">
            <a:avLst/>
          </a:prstGeom>
        </p:spPr>
      </p:pic>
    </p:spTree>
    <p:extLst>
      <p:ext uri="{BB962C8B-B14F-4D97-AF65-F5344CB8AC3E}">
        <p14:creationId xmlns:p14="http://schemas.microsoft.com/office/powerpoint/2010/main" val="285731402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1" name="Freeform 28"/>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4"/>
          <p:cNvSpPr>
            <a:spLocks noGrp="1"/>
          </p:cNvSpPr>
          <p:nvPr>
            <p:ph type="dt" sz="half" idx="10"/>
          </p:nvPr>
        </p:nvSpPr>
        <p:spPr/>
        <p:txBody>
          <a:bodyPr/>
          <a:lstStyle>
            <a:lvl1pPr>
              <a:defRPr/>
            </a:lvl1pPr>
          </a:lstStyle>
          <a:p>
            <a:pPr>
              <a:defRPr/>
            </a:pPr>
            <a:r>
              <a:rPr lang="en-US"/>
              <a:t>September 2006</a:t>
            </a:r>
            <a:endParaRPr lang="en-GB" dirty="0"/>
          </a:p>
        </p:txBody>
      </p:sp>
      <p:sp>
        <p:nvSpPr>
          <p:cNvPr id="13" name="Footer Placeholder 5"/>
          <p:cNvSpPr>
            <a:spLocks noGrp="1"/>
          </p:cNvSpPr>
          <p:nvPr>
            <p:ph type="ftr" sz="quarter" idx="11"/>
          </p:nvPr>
        </p:nvSpPr>
        <p:spPr/>
        <p:txBody>
          <a:bodyPr/>
          <a:lstStyle>
            <a:lvl1pPr>
              <a:defRPr/>
            </a:lvl1pPr>
          </a:lstStyle>
          <a:p>
            <a:pPr>
              <a:defRPr/>
            </a:pPr>
            <a:r>
              <a:rPr lang="en-GB"/>
              <a:t>LOCAL SAFEGUARDING CHILDREN BOAD</a:t>
            </a:r>
            <a:endParaRPr lang="en-GB" dirty="0"/>
          </a:p>
        </p:txBody>
      </p:sp>
      <p:sp>
        <p:nvSpPr>
          <p:cNvPr id="14" name="Slide Number Placeholder 6"/>
          <p:cNvSpPr>
            <a:spLocks noGrp="1"/>
          </p:cNvSpPr>
          <p:nvPr>
            <p:ph type="sldNum" sz="quarter" idx="12"/>
          </p:nvPr>
        </p:nvSpPr>
        <p:spPr/>
        <p:txBody>
          <a:bodyPr/>
          <a:lstStyle>
            <a:lvl1pPr>
              <a:defRPr/>
            </a:lvl1pPr>
          </a:lstStyle>
          <a:p>
            <a:pPr>
              <a:defRPr/>
            </a:pPr>
            <a:fld id="{0B692A0F-B809-475A-B85A-C0811C65CEF8}" type="slidenum">
              <a:rPr lang="en-GB"/>
              <a:pPr>
                <a:defRPr/>
              </a:pPr>
              <a:t>‹#›</a:t>
            </a:fld>
            <a:endParaRPr lang="en-GB" dirty="0"/>
          </a:p>
        </p:txBody>
      </p:sp>
      <p:pic>
        <p:nvPicPr>
          <p:cNvPr id="16" name="Picture 15"/>
          <p:cNvPicPr/>
          <p:nvPr userDrawn="1"/>
        </p:nvPicPr>
        <p:blipFill>
          <a:blip r:embed="rId2" cstate="print">
            <a:extLst>
              <a:ext uri="{28A0092B-C50C-407E-A947-70E740481C1C}">
                <a14:useLocalDpi xmlns:a14="http://schemas.microsoft.com/office/drawing/2010/main" val="0"/>
              </a:ext>
            </a:extLst>
          </a:blip>
          <a:stretch>
            <a:fillRect/>
          </a:stretch>
        </p:blipFill>
        <p:spPr>
          <a:xfrm>
            <a:off x="6761892" y="333817"/>
            <a:ext cx="1983105" cy="869950"/>
          </a:xfrm>
          <a:prstGeom prst="rect">
            <a:avLst/>
          </a:prstGeom>
        </p:spPr>
      </p:pic>
    </p:spTree>
    <p:extLst>
      <p:ext uri="{BB962C8B-B14F-4D97-AF65-F5344CB8AC3E}">
        <p14:creationId xmlns:p14="http://schemas.microsoft.com/office/powerpoint/2010/main" val="151641159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2006</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LOCAL SAFEGUARDING CHILDREN BOAD</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A776AABD-7E6D-4780-9FDA-E50FAC58D766}" type="slidenum">
              <a:rPr lang="en-GB"/>
              <a:pPr>
                <a:defRPr/>
              </a:pPr>
              <a:t>‹#›</a:t>
            </a:fld>
            <a:endParaRPr lang="en-GB" dirty="0"/>
          </a:p>
        </p:txBody>
      </p:sp>
    </p:spTree>
    <p:extLst>
      <p:ext uri="{BB962C8B-B14F-4D97-AF65-F5344CB8AC3E}">
        <p14:creationId xmlns:p14="http://schemas.microsoft.com/office/powerpoint/2010/main" val="205506310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3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useBgFill="1">
          <p:nvSpPr>
            <p:cNvPr id="1040"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1028" name="Title Placeholder 1"/>
          <p:cNvSpPr>
            <a:spLocks noGrp="1"/>
          </p:cNvSpPr>
          <p:nvPr>
            <p:ph type="title"/>
          </p:nvPr>
        </p:nvSpPr>
        <p:spPr bwMode="auto">
          <a:xfrm>
            <a:off x="3653997" y="-2327706"/>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defRPr>
            </a:lvl1pPr>
          </a:lstStyle>
          <a:p>
            <a:pPr>
              <a:defRPr/>
            </a:pPr>
            <a:fld id="{6FB78FFB-6742-4A85-92AD-96B09E2DA1FE}" type="datetime1">
              <a:rPr lang="en-GB"/>
              <a:pPr>
                <a:defRPr/>
              </a:pPr>
              <a:t>15/07/2022</a:t>
            </a:fld>
            <a:endParaRPr lang="en-GB" dirty="0"/>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en-GB"/>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a:defRPr sz="1000">
                <a:solidFill>
                  <a:schemeClr val="tx2"/>
                </a:solidFill>
                <a:latin typeface="Arial" panose="020B0604020202020204" pitchFamily="34" charset="0"/>
                <a:cs typeface="Arial" panose="020B0604020202020204" pitchFamily="34" charset="0"/>
              </a:defRPr>
            </a:lvl1pPr>
          </a:lstStyle>
          <a:p>
            <a:pPr>
              <a:defRPr/>
            </a:pPr>
            <a:fld id="{B8ACC5B5-0FA3-486F-8ABB-EF422D7E8872}" type="slidenum">
              <a:rPr lang="en-GB"/>
              <a:pPr>
                <a:defRPr/>
              </a:pPr>
              <a:t>‹#›</a:t>
            </a:fld>
            <a:endParaRPr lang="en-GB" dirty="0"/>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 name="Text Box 9"/>
          <p:cNvSpPr txBox="1">
            <a:spLocks noChangeArrowheads="1"/>
          </p:cNvSpPr>
          <p:nvPr/>
        </p:nvSpPr>
        <p:spPr bwMode="auto">
          <a:xfrm>
            <a:off x="152400" y="228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en-US" dirty="0"/>
          </a:p>
        </p:txBody>
      </p:sp>
      <p:sp>
        <p:nvSpPr>
          <p:cNvPr id="22" name="Rectangle 12"/>
          <p:cNvSpPr>
            <a:spLocks noChangeArrowheads="1"/>
          </p:cNvSpPr>
          <p:nvPr/>
        </p:nvSpPr>
        <p:spPr bwMode="auto">
          <a:xfrm>
            <a:off x="3824288" y="24003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a:p>
        </p:txBody>
      </p:sp>
      <p:pic>
        <p:nvPicPr>
          <p:cNvPr id="17" name="Picture 16"/>
          <p:cNvPicPr/>
          <p:nvPr userDrawn="1"/>
        </p:nvPicPr>
        <p:blipFill>
          <a:blip r:embed="rId12" cstate="print">
            <a:extLst>
              <a:ext uri="{28A0092B-C50C-407E-A947-70E740481C1C}">
                <a14:useLocalDpi xmlns:a14="http://schemas.microsoft.com/office/drawing/2010/main" val="0"/>
              </a:ext>
            </a:extLst>
          </a:blip>
          <a:stretch>
            <a:fillRect/>
          </a:stretch>
        </p:blipFill>
        <p:spPr>
          <a:xfrm>
            <a:off x="6777245" y="328181"/>
            <a:ext cx="1983105" cy="869950"/>
          </a:xfrm>
          <a:prstGeom prst="rect">
            <a:avLst/>
          </a:prstGeom>
        </p:spPr>
      </p:pic>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5" r:id="rId9"/>
    <p:sldLayoutId id="2147483806" r:id="rId10"/>
  </p:sldLayoutIdLst>
  <p:transition>
    <p:wipe dir="r"/>
  </p:transition>
  <p:hf hdr="0" ftr="0" dt="0"/>
  <p:txStyles>
    <p:titleStyle>
      <a:lvl1pPr algn="ctr" rtl="0" eaLnBrk="1" fontAlgn="base" hangingPunct="1">
        <a:spcBef>
          <a:spcPct val="0"/>
        </a:spcBef>
        <a:spcAft>
          <a:spcPct val="0"/>
        </a:spcAft>
        <a:defRPr sz="4400" kern="1200">
          <a:solidFill>
            <a:srgbClr val="FFFFFF"/>
          </a:solidFill>
          <a:latin typeface="+mj-lt"/>
          <a:ea typeface="+mj-ea"/>
          <a:cs typeface="+mj-cs"/>
        </a:defRPr>
      </a:lvl1pPr>
      <a:lvl2pPr algn="ctr" rtl="0" eaLnBrk="1" fontAlgn="base" hangingPunct="1">
        <a:spcBef>
          <a:spcPct val="0"/>
        </a:spcBef>
        <a:spcAft>
          <a:spcPct val="0"/>
        </a:spcAft>
        <a:defRPr sz="4400">
          <a:solidFill>
            <a:srgbClr val="FFFFFF"/>
          </a:solidFill>
          <a:latin typeface="Candara" pitchFamily="34" charset="0"/>
        </a:defRPr>
      </a:lvl2pPr>
      <a:lvl3pPr algn="ctr" rtl="0" eaLnBrk="1" fontAlgn="base" hangingPunct="1">
        <a:spcBef>
          <a:spcPct val="0"/>
        </a:spcBef>
        <a:spcAft>
          <a:spcPct val="0"/>
        </a:spcAft>
        <a:defRPr sz="4400">
          <a:solidFill>
            <a:srgbClr val="FFFFFF"/>
          </a:solidFill>
          <a:latin typeface="Candara" pitchFamily="34" charset="0"/>
        </a:defRPr>
      </a:lvl3pPr>
      <a:lvl4pPr algn="ctr" rtl="0" eaLnBrk="1" fontAlgn="base" hangingPunct="1">
        <a:spcBef>
          <a:spcPct val="0"/>
        </a:spcBef>
        <a:spcAft>
          <a:spcPct val="0"/>
        </a:spcAft>
        <a:defRPr sz="4400">
          <a:solidFill>
            <a:srgbClr val="FFFFFF"/>
          </a:solidFill>
          <a:latin typeface="Candara" pitchFamily="34" charset="0"/>
        </a:defRPr>
      </a:lvl4pPr>
      <a:lvl5pPr algn="ctr" rtl="0" eaLnBrk="1" fontAlgn="base" hangingPunct="1">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1" fontAlgn="base" hangingPunct="1">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1" fontAlgn="base" hangingPunct="1">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1" fontAlgn="base" hangingPunct="1">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1" fontAlgn="base" hangingPunct="1">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1" fontAlgn="base" hangingPunct="1">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hampshirescp.org.uk/toolkits/adopting-a-family-approach-joint-toolkit/adopting-a-family-approach-joint-toolkit-landing-page/practical-tip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16505" y="1493785"/>
            <a:ext cx="91440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GB" sz="4400" b="1" dirty="0">
              <a:solidFill>
                <a:schemeClr val="accent2"/>
              </a:solidFill>
              <a:effectLst/>
            </a:endParaRPr>
          </a:p>
          <a:p>
            <a:pPr>
              <a:defRPr/>
            </a:pPr>
            <a:r>
              <a:rPr lang="en-GB" sz="2800" b="1" dirty="0">
                <a:effectLst/>
              </a:rPr>
              <a:t>Portsmouth Safeguarding Children Partnership</a:t>
            </a:r>
          </a:p>
          <a:p>
            <a:pPr>
              <a:defRPr/>
            </a:pPr>
            <a:r>
              <a:rPr lang="en-GB" sz="2800" b="1" dirty="0">
                <a:effectLst/>
              </a:rPr>
              <a:t>&amp; </a:t>
            </a:r>
          </a:p>
          <a:p>
            <a:pPr>
              <a:defRPr/>
            </a:pPr>
            <a:r>
              <a:rPr lang="en-GB" sz="2800" b="1" dirty="0">
                <a:effectLst/>
              </a:rPr>
              <a:t>Portsmouth Safeguarding Adults Board</a:t>
            </a:r>
            <a:r>
              <a:rPr lang="en-US" sz="2800" dirty="0">
                <a:effectLst>
                  <a:outerShdw blurRad="38100" dist="38100" dir="2700000" algn="tl">
                    <a:srgbClr val="C0C0C0"/>
                  </a:outerShdw>
                </a:effectLst>
                <a:latin typeface="Times New Roman" pitchFamily="18" charset="0"/>
              </a:rPr>
              <a:t> </a:t>
            </a:r>
          </a:p>
          <a:p>
            <a:pPr>
              <a:defRPr/>
            </a:pPr>
            <a:endParaRPr lang="en-US" sz="4800" b="1" dirty="0">
              <a:effectLst/>
            </a:endParaRPr>
          </a:p>
          <a:p>
            <a:pPr>
              <a:defRPr/>
            </a:pPr>
            <a:r>
              <a:rPr lang="en-US" sz="2800" b="1" dirty="0">
                <a:effectLst/>
              </a:rPr>
              <a:t>In partnership:</a:t>
            </a:r>
          </a:p>
          <a:p>
            <a:pPr>
              <a:defRPr/>
            </a:pPr>
            <a:endParaRPr lang="en-US" sz="2800" b="1" dirty="0">
              <a:effectLst/>
            </a:endParaRPr>
          </a:p>
          <a:p>
            <a:pPr>
              <a:defRPr/>
            </a:pPr>
            <a:r>
              <a:rPr lang="en-US" sz="2800" b="1" dirty="0">
                <a:effectLst/>
              </a:rPr>
              <a:t>Family Approach Workshop</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790" y="98630"/>
            <a:ext cx="1190625" cy="15240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CF0CD82-EA34-49E8-BA17-D1DE5CA7A06C}" type="slidenum">
              <a:rPr lang="en-GB" smtClean="0"/>
              <a:pPr>
                <a:defRPr/>
              </a:pPr>
              <a:t>10</a:t>
            </a:fld>
            <a:endParaRPr lang="en-GB" dirty="0"/>
          </a:p>
        </p:txBody>
      </p:sp>
      <p:sp>
        <p:nvSpPr>
          <p:cNvPr id="8" name="Content Placeholder 7"/>
          <p:cNvSpPr>
            <a:spLocks noGrp="1"/>
          </p:cNvSpPr>
          <p:nvPr>
            <p:ph idx="4294967295"/>
          </p:nvPr>
        </p:nvSpPr>
        <p:spPr>
          <a:xfrm>
            <a:off x="201524" y="953725"/>
            <a:ext cx="8740951" cy="5229200"/>
          </a:xfrm>
        </p:spPr>
        <p:txBody>
          <a:bodyPr/>
          <a:lstStyle/>
          <a:p>
            <a:pPr marL="0" indent="0">
              <a:buNone/>
            </a:pPr>
            <a:r>
              <a:rPr lang="en-GB" sz="1800" b="1" dirty="0">
                <a:solidFill>
                  <a:schemeClr val="tx1"/>
                </a:solidFill>
              </a:rPr>
              <a:t>Case Study</a:t>
            </a:r>
            <a:endParaRPr lang="en-GB" sz="1800" dirty="0">
              <a:solidFill>
                <a:schemeClr val="tx1"/>
              </a:solidFill>
            </a:endParaRPr>
          </a:p>
          <a:p>
            <a:pPr marL="0" indent="0">
              <a:buNone/>
            </a:pPr>
            <a:r>
              <a:rPr lang="en-GB" sz="1800" b="1" dirty="0">
                <a:solidFill>
                  <a:schemeClr val="tx1"/>
                </a:solidFill>
              </a:rPr>
              <a:t> </a:t>
            </a:r>
            <a:endParaRPr lang="en-GB" sz="1800" dirty="0">
              <a:solidFill>
                <a:schemeClr val="tx1"/>
              </a:solidFill>
            </a:endParaRPr>
          </a:p>
          <a:p>
            <a:pPr marL="0" indent="0">
              <a:buNone/>
            </a:pPr>
            <a:r>
              <a:rPr lang="en-GB" sz="1800" dirty="0">
                <a:solidFill>
                  <a:schemeClr val="tx1"/>
                </a:solidFill>
              </a:rPr>
              <a:t>Katie (Mother aged 38) is 5 months pregnant, she lives with her daughter Hannah (aged 13). Katie is known to mental health services. She has recently come out of a domestically violent relationship and has a history of alcohol abuse. Services are unsure of her current level of drinking. </a:t>
            </a:r>
          </a:p>
          <a:p>
            <a:pPr marL="0" indent="0">
              <a:buNone/>
            </a:pPr>
            <a:r>
              <a:rPr lang="en-GB" sz="1800" dirty="0">
                <a:solidFill>
                  <a:schemeClr val="tx1"/>
                </a:solidFill>
              </a:rPr>
              <a:t>Hannah attends school and has a good attendance rate. Her teachers have noticed a change in Hannah's behaviour and appearance - she looks tired, she is also withdrawing from her peer group. Teachers at school are also concerned with her behaviour, she has been sent out of lessons and not completed homework on time resulting in her spending time in isolation. When Hannah is asked about what is happening she will not speak openly. </a:t>
            </a:r>
          </a:p>
          <a:p>
            <a:pPr marL="0" indent="0">
              <a:buNone/>
            </a:pPr>
            <a:r>
              <a:rPr lang="en-GB" sz="1800" dirty="0">
                <a:solidFill>
                  <a:schemeClr val="tx1"/>
                </a:solidFill>
              </a:rPr>
              <a:t>Katie has recently been feeling suicidal. She has phoned 999 stating that she wants to kill herself three times in the last fortnight. She does this once Hannah has gone to bed. </a:t>
            </a:r>
          </a:p>
          <a:p>
            <a:pPr marL="0" indent="0">
              <a:buNone/>
            </a:pPr>
            <a:endParaRPr lang="en-GB" sz="1800" dirty="0">
              <a:solidFill>
                <a:schemeClr val="tx1"/>
              </a:solidFill>
            </a:endParaRPr>
          </a:p>
          <a:p>
            <a:pPr lvl="0"/>
            <a:r>
              <a:rPr lang="en-GB" sz="1800" dirty="0">
                <a:solidFill>
                  <a:schemeClr val="tx1"/>
                </a:solidFill>
              </a:rPr>
              <a:t>What will Adult's workers be focussing on here? </a:t>
            </a:r>
          </a:p>
          <a:p>
            <a:pPr lvl="0"/>
            <a:r>
              <a:rPr lang="en-GB" sz="1800" dirty="0">
                <a:solidFill>
                  <a:schemeClr val="tx1"/>
                </a:solidFill>
              </a:rPr>
              <a:t>What will Children's workers be focusing on here?</a:t>
            </a:r>
          </a:p>
          <a:p>
            <a:pPr lvl="0"/>
            <a:r>
              <a:rPr lang="en-GB" sz="1800" dirty="0">
                <a:solidFill>
                  <a:schemeClr val="tx1"/>
                </a:solidFill>
              </a:rPr>
              <a:t>How could they work together to support the family? </a:t>
            </a:r>
          </a:p>
          <a:p>
            <a:endParaRPr lang="en-GB" sz="1800" dirty="0">
              <a:solidFill>
                <a:schemeClr val="tx1"/>
              </a:solidFill>
            </a:endParaRPr>
          </a:p>
        </p:txBody>
      </p:sp>
    </p:spTree>
    <p:extLst>
      <p:ext uri="{BB962C8B-B14F-4D97-AF65-F5344CB8AC3E}">
        <p14:creationId xmlns:p14="http://schemas.microsoft.com/office/powerpoint/2010/main" val="297120382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6544" y="2123855"/>
            <a:ext cx="7408862" cy="3451225"/>
          </a:xfrm>
        </p:spPr>
        <p:txBody>
          <a:bodyPr/>
          <a:lstStyle/>
          <a:p>
            <a:pPr marL="0" indent="0" algn="ctr">
              <a:buNone/>
            </a:pPr>
            <a:r>
              <a:rPr lang="en-GB" dirty="0">
                <a:solidFill>
                  <a:schemeClr val="tx1"/>
                </a:solidFill>
              </a:rPr>
              <a:t>In pairs / small groups:</a:t>
            </a:r>
          </a:p>
          <a:p>
            <a:pPr marL="0" indent="0">
              <a:buNone/>
            </a:pPr>
            <a:endParaRPr lang="en-GB" dirty="0">
              <a:solidFill>
                <a:schemeClr val="tx1"/>
              </a:solidFill>
            </a:endParaRPr>
          </a:p>
        </p:txBody>
      </p:sp>
      <p:sp>
        <p:nvSpPr>
          <p:cNvPr id="3" name="Title 2"/>
          <p:cNvSpPr>
            <a:spLocks noGrp="1"/>
          </p:cNvSpPr>
          <p:nvPr>
            <p:ph type="title"/>
          </p:nvPr>
        </p:nvSpPr>
        <p:spPr/>
        <p:txBody>
          <a:bodyPr/>
          <a:lstStyle/>
          <a:p>
            <a:pPr algn="l"/>
            <a:r>
              <a:rPr lang="en-GB" dirty="0">
                <a:solidFill>
                  <a:schemeClr val="tx1"/>
                </a:solidFill>
              </a:rPr>
              <a:t>Group work</a:t>
            </a:r>
          </a:p>
        </p:txBody>
      </p:sp>
      <p:sp>
        <p:nvSpPr>
          <p:cNvPr id="4" name="Slide Number Placeholder 3"/>
          <p:cNvSpPr>
            <a:spLocks noGrp="1"/>
          </p:cNvSpPr>
          <p:nvPr>
            <p:ph type="sldNum" sz="quarter" idx="12"/>
          </p:nvPr>
        </p:nvSpPr>
        <p:spPr/>
        <p:txBody>
          <a:bodyPr/>
          <a:lstStyle/>
          <a:p>
            <a:pPr>
              <a:defRPr/>
            </a:pPr>
            <a:fld id="{2CF0CD82-EA34-49E8-BA17-D1DE5CA7A06C}" type="slidenum">
              <a:rPr lang="en-GB" smtClean="0"/>
              <a:pPr>
                <a:defRPr/>
              </a:pPr>
              <a:t>11</a:t>
            </a:fld>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515" y="188640"/>
            <a:ext cx="1190625" cy="1524000"/>
          </a:xfrm>
          <a:prstGeom prst="rect">
            <a:avLst/>
          </a:prstGeom>
        </p:spPr>
      </p:pic>
      <p:pic>
        <p:nvPicPr>
          <p:cNvPr id="6" name="Picture 5"/>
          <p:cNvPicPr>
            <a:picLocks noChangeAspect="1"/>
          </p:cNvPicPr>
          <p:nvPr/>
        </p:nvPicPr>
        <p:blipFill>
          <a:blip r:embed="rId4"/>
          <a:stretch>
            <a:fillRect/>
          </a:stretch>
        </p:blipFill>
        <p:spPr>
          <a:xfrm>
            <a:off x="3221850" y="2618910"/>
            <a:ext cx="2095500" cy="2095500"/>
          </a:xfrm>
          <a:prstGeom prst="rect">
            <a:avLst/>
          </a:prstGeom>
        </p:spPr>
      </p:pic>
      <p:sp>
        <p:nvSpPr>
          <p:cNvPr id="7" name="TextBox 6"/>
          <p:cNvSpPr txBox="1"/>
          <p:nvPr/>
        </p:nvSpPr>
        <p:spPr>
          <a:xfrm>
            <a:off x="1051742" y="5127447"/>
            <a:ext cx="6435715" cy="1200329"/>
          </a:xfrm>
          <a:prstGeom prst="rect">
            <a:avLst/>
          </a:prstGeom>
          <a:noFill/>
        </p:spPr>
        <p:txBody>
          <a:bodyPr wrap="square" rtlCol="0">
            <a:spAutoFit/>
          </a:bodyPr>
          <a:lstStyle/>
          <a:p>
            <a:r>
              <a:rPr lang="en-GB" dirty="0">
                <a:effectLst/>
              </a:rPr>
              <a:t>What are the barriers?</a:t>
            </a:r>
          </a:p>
          <a:p>
            <a:r>
              <a:rPr lang="en-GB" dirty="0">
                <a:effectLst/>
              </a:rPr>
              <a:t>What are the solutions?</a:t>
            </a:r>
          </a:p>
          <a:p>
            <a:r>
              <a:rPr lang="en-GB" dirty="0">
                <a:effectLst/>
              </a:rPr>
              <a:t>What is your personal action?</a:t>
            </a:r>
          </a:p>
        </p:txBody>
      </p:sp>
      <p:cxnSp>
        <p:nvCxnSpPr>
          <p:cNvPr id="9" name="Straight Arrow Connector 8"/>
          <p:cNvCxnSpPr/>
          <p:nvPr/>
        </p:nvCxnSpPr>
        <p:spPr>
          <a:xfrm flipV="1">
            <a:off x="4977045" y="3429000"/>
            <a:ext cx="1620180" cy="1"/>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642230" y="3113965"/>
            <a:ext cx="1610426" cy="1200329"/>
          </a:xfrm>
          <a:prstGeom prst="rect">
            <a:avLst/>
          </a:prstGeom>
          <a:noFill/>
        </p:spPr>
        <p:txBody>
          <a:bodyPr wrap="square" rtlCol="0">
            <a:spAutoFit/>
          </a:bodyPr>
          <a:lstStyle/>
          <a:p>
            <a:r>
              <a:rPr lang="en-GB" dirty="0">
                <a:effectLst/>
              </a:rPr>
              <a:t>Agency focus of action</a:t>
            </a:r>
          </a:p>
        </p:txBody>
      </p:sp>
    </p:spTree>
    <p:extLst>
      <p:ext uri="{BB962C8B-B14F-4D97-AF65-F5344CB8AC3E}">
        <p14:creationId xmlns:p14="http://schemas.microsoft.com/office/powerpoint/2010/main" val="2103377999"/>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916682031"/>
              </p:ext>
            </p:extLst>
          </p:nvPr>
        </p:nvGraphicFramePr>
        <p:xfrm>
          <a:off x="287338" y="2348881"/>
          <a:ext cx="8695152" cy="3721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0" y="400111"/>
            <a:ext cx="8229600" cy="1252537"/>
          </a:xfrm>
        </p:spPr>
        <p:txBody>
          <a:bodyPr/>
          <a:lstStyle/>
          <a:p>
            <a:r>
              <a:rPr lang="en-GB" dirty="0">
                <a:solidFill>
                  <a:schemeClr val="tx1"/>
                </a:solidFill>
              </a:rPr>
              <a:t>Honest Conversations</a:t>
            </a:r>
          </a:p>
        </p:txBody>
      </p:sp>
      <p:sp>
        <p:nvSpPr>
          <p:cNvPr id="4" name="Slide Number Placeholder 3"/>
          <p:cNvSpPr>
            <a:spLocks noGrp="1"/>
          </p:cNvSpPr>
          <p:nvPr>
            <p:ph type="sldNum" sz="quarter" idx="12"/>
          </p:nvPr>
        </p:nvSpPr>
        <p:spPr/>
        <p:txBody>
          <a:bodyPr/>
          <a:lstStyle/>
          <a:p>
            <a:pPr>
              <a:defRPr/>
            </a:pPr>
            <a:fld id="{2CF0CD82-EA34-49E8-BA17-D1DE5CA7A06C}" type="slidenum">
              <a:rPr lang="en-GB" smtClean="0"/>
              <a:pPr>
                <a:defRPr/>
              </a:pPr>
              <a:t>12</a:t>
            </a:fld>
            <a:endParaRPr lang="en-GB" dirty="0"/>
          </a:p>
        </p:txBody>
      </p:sp>
      <p:sp>
        <p:nvSpPr>
          <p:cNvPr id="6" name="Rectangular Callout 5"/>
          <p:cNvSpPr/>
          <p:nvPr/>
        </p:nvSpPr>
        <p:spPr>
          <a:xfrm>
            <a:off x="6237185" y="1676498"/>
            <a:ext cx="2205245" cy="985991"/>
          </a:xfrm>
          <a:prstGeom prst="wedgeRectCallout">
            <a:avLst>
              <a:gd name="adj1" fmla="val -20356"/>
              <a:gd name="adj2" fmla="val 763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“When I see / hear..”</a:t>
            </a:r>
          </a:p>
        </p:txBody>
      </p:sp>
      <p:sp>
        <p:nvSpPr>
          <p:cNvPr id="7" name="Rectangular Callout 6"/>
          <p:cNvSpPr/>
          <p:nvPr/>
        </p:nvSpPr>
        <p:spPr>
          <a:xfrm>
            <a:off x="6928455" y="3165597"/>
            <a:ext cx="2205245" cy="985991"/>
          </a:xfrm>
          <a:prstGeom prst="wedgeRectCallout">
            <a:avLst>
              <a:gd name="adj1" fmla="val -61344"/>
              <a:gd name="adj2" fmla="val -259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noticed that..”</a:t>
            </a:r>
          </a:p>
        </p:txBody>
      </p:sp>
      <p:sp>
        <p:nvSpPr>
          <p:cNvPr id="8" name="Rectangular Callout 7"/>
          <p:cNvSpPr/>
          <p:nvPr/>
        </p:nvSpPr>
        <p:spPr>
          <a:xfrm>
            <a:off x="6777245" y="5089519"/>
            <a:ext cx="2205245" cy="985991"/>
          </a:xfrm>
          <a:prstGeom prst="wedgeRectCallout">
            <a:avLst>
              <a:gd name="adj1" fmla="val -68970"/>
              <a:gd name="adj2" fmla="val -206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feel..”</a:t>
            </a:r>
          </a:p>
        </p:txBody>
      </p:sp>
      <p:sp>
        <p:nvSpPr>
          <p:cNvPr id="9" name="Rectangular Callout 8"/>
          <p:cNvSpPr/>
          <p:nvPr/>
        </p:nvSpPr>
        <p:spPr>
          <a:xfrm>
            <a:off x="249825" y="4959170"/>
            <a:ext cx="2205245" cy="985991"/>
          </a:xfrm>
          <a:prstGeom prst="wedgeRectCallout">
            <a:avLst>
              <a:gd name="adj1" fmla="val 59714"/>
              <a:gd name="adj2" fmla="val 70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“Because I need..”</a:t>
            </a:r>
          </a:p>
        </p:txBody>
      </p:sp>
      <p:sp>
        <p:nvSpPr>
          <p:cNvPr id="10" name="Rectangular Callout 9"/>
          <p:cNvSpPr/>
          <p:nvPr/>
        </p:nvSpPr>
        <p:spPr>
          <a:xfrm>
            <a:off x="249825" y="1988840"/>
            <a:ext cx="2205245" cy="985991"/>
          </a:xfrm>
          <a:prstGeom prst="wedgeRectCallout">
            <a:avLst>
              <a:gd name="adj1" fmla="val 39696"/>
              <a:gd name="adj2" fmla="val 752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“Would you be willing to..”</a:t>
            </a:r>
          </a:p>
        </p:txBody>
      </p:sp>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8247" y="234671"/>
            <a:ext cx="1190625" cy="1524000"/>
          </a:xfrm>
          <a:prstGeom prst="rect">
            <a:avLst/>
          </a:prstGeom>
        </p:spPr>
      </p:pic>
    </p:spTree>
    <p:extLst>
      <p:ext uri="{BB962C8B-B14F-4D97-AF65-F5344CB8AC3E}">
        <p14:creationId xmlns:p14="http://schemas.microsoft.com/office/powerpoint/2010/main" val="2730172550"/>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hlinkClick r:id="rId2"/>
              </a:rPr>
              <a:t>https://www.hampshirescp.org.uk/toolkits/adopting-a-family-approach-joint-toolkit/adopting-a-family-approach-joint-toolkit-landing-page/practical-tips/</a:t>
            </a:r>
            <a:endParaRPr lang="en-GB" dirty="0"/>
          </a:p>
          <a:p>
            <a:endParaRPr lang="en-GB" dirty="0"/>
          </a:p>
        </p:txBody>
      </p:sp>
      <p:sp>
        <p:nvSpPr>
          <p:cNvPr id="3" name="Title 2"/>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pPr>
              <a:defRPr/>
            </a:pPr>
            <a:fld id="{2CF0CD82-EA34-49E8-BA17-D1DE5CA7A06C}" type="slidenum">
              <a:rPr lang="en-GB" smtClean="0"/>
              <a:pPr>
                <a:defRPr/>
              </a:pPr>
              <a:t>13</a:t>
            </a:fld>
            <a:endParaRPr lang="en-GB" dirty="0"/>
          </a:p>
        </p:txBody>
      </p:sp>
    </p:spTree>
    <p:extLst>
      <p:ext uri="{BB962C8B-B14F-4D97-AF65-F5344CB8AC3E}">
        <p14:creationId xmlns:p14="http://schemas.microsoft.com/office/powerpoint/2010/main" val="502798334"/>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123856"/>
            <a:ext cx="8685964" cy="4491258"/>
          </a:xfrm>
        </p:spPr>
        <p:txBody>
          <a:bodyPr/>
          <a:lstStyle/>
          <a:p>
            <a:r>
              <a:rPr lang="en-GB" b="1" dirty="0">
                <a:solidFill>
                  <a:schemeClr val="tx1"/>
                </a:solidFill>
              </a:rPr>
              <a:t>If you are worried about an adult the first port of call is speaking to them to understand what is happening and what support they think they need.</a:t>
            </a:r>
          </a:p>
          <a:p>
            <a:r>
              <a:rPr lang="en-GB" dirty="0">
                <a:solidFill>
                  <a:schemeClr val="tx1"/>
                </a:solidFill>
              </a:rPr>
              <a:t>If the risk is immediate and / or you believe someone is at risk to themselves or others </a:t>
            </a:r>
            <a:r>
              <a:rPr lang="en-GB" b="1" dirty="0">
                <a:solidFill>
                  <a:schemeClr val="tx1"/>
                </a:solidFill>
              </a:rPr>
              <a:t>call 999</a:t>
            </a:r>
            <a:endParaRPr lang="en-GB" dirty="0">
              <a:solidFill>
                <a:schemeClr val="tx1"/>
              </a:solidFill>
            </a:endParaRPr>
          </a:p>
          <a:p>
            <a:r>
              <a:rPr lang="en-GB" b="1" dirty="0">
                <a:solidFill>
                  <a:schemeClr val="tx1"/>
                </a:solidFill>
              </a:rPr>
              <a:t>Adult Duty helpline 023 92 680810 </a:t>
            </a:r>
            <a:r>
              <a:rPr lang="en-GB" dirty="0">
                <a:solidFill>
                  <a:schemeClr val="tx1"/>
                </a:solidFill>
              </a:rPr>
              <a:t>can help with any concern you have regarding the adult</a:t>
            </a:r>
          </a:p>
          <a:p>
            <a:pPr marL="0" indent="0">
              <a:buNone/>
            </a:pPr>
            <a:r>
              <a:rPr lang="en-GB" dirty="0">
                <a:solidFill>
                  <a:schemeClr val="tx1"/>
                </a:solidFill>
              </a:rPr>
              <a:t>If you are worried about the safety of a child, if they have suffered or are likely to suffer significant harm call </a:t>
            </a:r>
          </a:p>
          <a:p>
            <a:pPr marL="0" indent="0">
              <a:buNone/>
            </a:pPr>
            <a:r>
              <a:rPr lang="en-GB" b="1" dirty="0">
                <a:solidFill>
                  <a:schemeClr val="tx1"/>
                </a:solidFill>
              </a:rPr>
              <a:t>Portsmouth MASH </a:t>
            </a:r>
            <a:r>
              <a:rPr lang="en-GB" b="1" dirty="0">
                <a:solidFill>
                  <a:schemeClr val="tx1"/>
                </a:solidFill>
                <a:latin typeface="Arial" panose="020B0604020202020204" pitchFamily="34" charset="0"/>
                <a:cs typeface="Arial" panose="020B0604020202020204" pitchFamily="34" charset="0"/>
              </a:rPr>
              <a:t>	</a:t>
            </a:r>
            <a:r>
              <a:rPr lang="en-GB" b="1" dirty="0">
                <a:solidFill>
                  <a:schemeClr val="tx1"/>
                </a:solidFill>
                <a:cs typeface="Arial" panose="020B0604020202020204" pitchFamily="34" charset="0"/>
              </a:rPr>
              <a:t>023 92 688793 / 0845 671 0271</a:t>
            </a:r>
          </a:p>
          <a:p>
            <a:pPr marL="0" indent="0">
              <a:buNone/>
            </a:pPr>
            <a:r>
              <a:rPr lang="en-GB" b="1" dirty="0">
                <a:solidFill>
                  <a:schemeClr val="tx1"/>
                </a:solidFill>
                <a:cs typeface="Arial" panose="020B0604020202020204" pitchFamily="34" charset="0"/>
              </a:rPr>
              <a:t>Out of Hours		0300 555 1373</a:t>
            </a:r>
          </a:p>
          <a:p>
            <a:pPr marL="0" indent="0">
              <a:buNone/>
            </a:pPr>
            <a:endParaRPr lang="en-GB" b="1" dirty="0">
              <a:solidFill>
                <a:schemeClr val="tx1"/>
              </a:solidFill>
              <a:latin typeface="Arial" panose="020B0604020202020204" pitchFamily="34" charset="0"/>
              <a:cs typeface="Arial" panose="020B0604020202020204" pitchFamily="34" charset="0"/>
            </a:endParaRPr>
          </a:p>
          <a:p>
            <a:endParaRPr lang="en-GB" b="1" dirty="0"/>
          </a:p>
          <a:p>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pPr>
              <a:defRPr/>
            </a:pPr>
            <a:fld id="{2CF0CD82-EA34-49E8-BA17-D1DE5CA7A06C}" type="slidenum">
              <a:rPr lang="en-GB" smtClean="0"/>
              <a:pPr>
                <a:defRPr/>
              </a:pPr>
              <a:t>14</a:t>
            </a:fld>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632" y="188640"/>
            <a:ext cx="1190625" cy="1524000"/>
          </a:xfrm>
          <a:prstGeom prst="rect">
            <a:avLst/>
          </a:prstGeom>
        </p:spPr>
      </p:pic>
      <p:sp>
        <p:nvSpPr>
          <p:cNvPr id="6" name="TextBox 5"/>
          <p:cNvSpPr txBox="1"/>
          <p:nvPr/>
        </p:nvSpPr>
        <p:spPr>
          <a:xfrm>
            <a:off x="1601670" y="719807"/>
            <a:ext cx="5040560" cy="769441"/>
          </a:xfrm>
          <a:prstGeom prst="rect">
            <a:avLst/>
          </a:prstGeom>
          <a:noFill/>
        </p:spPr>
        <p:txBody>
          <a:bodyPr wrap="square" rtlCol="0">
            <a:spAutoFit/>
          </a:bodyPr>
          <a:lstStyle/>
          <a:p>
            <a:pPr algn="l"/>
            <a:r>
              <a:rPr lang="en-GB" sz="4400" b="1" dirty="0">
                <a:effectLst/>
                <a:latin typeface="+mj-lt"/>
              </a:rPr>
              <a:t>Who can help?</a:t>
            </a:r>
          </a:p>
        </p:txBody>
      </p:sp>
    </p:spTree>
    <p:extLst>
      <p:ext uri="{BB962C8B-B14F-4D97-AF65-F5344CB8AC3E}">
        <p14:creationId xmlns:p14="http://schemas.microsoft.com/office/powerpoint/2010/main" val="3961040893"/>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2860" y="1088740"/>
            <a:ext cx="91440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endParaRPr lang="en-GB" sz="2800" b="1" dirty="0">
              <a:solidFill>
                <a:schemeClr val="accent2"/>
              </a:solidFill>
              <a:effectLst/>
            </a:endParaRPr>
          </a:p>
          <a:p>
            <a:pPr algn="l" eaLnBrk="1" hangingPunct="1">
              <a:spcBef>
                <a:spcPct val="50000"/>
              </a:spcBef>
              <a:defRPr/>
            </a:pPr>
            <a:r>
              <a:rPr lang="en-GB" sz="3600" b="1" dirty="0">
                <a:effectLst/>
              </a:rPr>
              <a:t>  Learning Outcomes</a:t>
            </a:r>
          </a:p>
          <a:p>
            <a:pPr algn="l" eaLnBrk="1" hangingPunct="1">
              <a:spcBef>
                <a:spcPct val="50000"/>
              </a:spcBef>
              <a:defRPr/>
            </a:pPr>
            <a:r>
              <a:rPr lang="en-GB" dirty="0">
                <a:effectLst/>
              </a:rPr>
              <a:t>   At the end of the session you will be able to:</a:t>
            </a:r>
          </a:p>
          <a:p>
            <a:pPr lvl="2" algn="l" eaLnBrk="1" hangingPunct="1">
              <a:spcBef>
                <a:spcPct val="50000"/>
              </a:spcBef>
              <a:defRPr/>
            </a:pPr>
            <a:endParaRPr lang="en-GB" dirty="0">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0" y="143635"/>
            <a:ext cx="1190625" cy="1524000"/>
          </a:xfrm>
          <a:prstGeom prst="rect">
            <a:avLst/>
          </a:prstGeom>
        </p:spPr>
      </p:pic>
      <p:sp>
        <p:nvSpPr>
          <p:cNvPr id="3" name="Rectangle 2"/>
          <p:cNvSpPr/>
          <p:nvPr/>
        </p:nvSpPr>
        <p:spPr>
          <a:xfrm>
            <a:off x="161510" y="3293985"/>
            <a:ext cx="8640960" cy="2677656"/>
          </a:xfrm>
          <a:prstGeom prst="rect">
            <a:avLst/>
          </a:prstGeom>
        </p:spPr>
        <p:txBody>
          <a:bodyPr wrap="square">
            <a:spAutoFit/>
          </a:bodyPr>
          <a:lstStyle/>
          <a:p>
            <a:pPr marL="342900" lvl="0" indent="-342900" algn="l">
              <a:spcAft>
                <a:spcPts val="0"/>
              </a:spcAft>
              <a:buFont typeface="Symbol" panose="05050102010706020507" pitchFamily="18" charset="2"/>
              <a:buChar char=""/>
            </a:pPr>
            <a:r>
              <a:rPr lang="en-GB" dirty="0">
                <a:effectLst/>
                <a:latin typeface="Arial" panose="020B0604020202020204" pitchFamily="34" charset="0"/>
                <a:ea typeface="Calibri" panose="020F0502020204030204" pitchFamily="34" charset="0"/>
              </a:rPr>
              <a:t>To understand the key elements of the Family Approach Protocol</a:t>
            </a:r>
            <a:endParaRPr lang="en-GB" sz="2000" dirty="0">
              <a:effectLst/>
              <a:latin typeface="Calibri" panose="020F0502020204030204" pitchFamily="34" charset="0"/>
              <a:ea typeface="Calibri" panose="020F0502020204030204" pitchFamily="34" charset="0"/>
            </a:endParaRPr>
          </a:p>
          <a:p>
            <a:pPr marL="342900" lvl="0" indent="-342900" algn="l">
              <a:spcAft>
                <a:spcPts val="0"/>
              </a:spcAft>
              <a:buFont typeface="Symbol" panose="05050102010706020507" pitchFamily="18" charset="2"/>
              <a:buChar char=""/>
            </a:pPr>
            <a:r>
              <a:rPr lang="en-GB" dirty="0">
                <a:effectLst/>
                <a:latin typeface="Arial" panose="020B0604020202020204" pitchFamily="34" charset="0"/>
                <a:ea typeface="Calibri" panose="020F0502020204030204" pitchFamily="34" charset="0"/>
              </a:rPr>
              <a:t>Be aware of the legal framework </a:t>
            </a:r>
          </a:p>
          <a:p>
            <a:pPr marL="342900" lvl="0" indent="-342900" algn="l">
              <a:spcAft>
                <a:spcPts val="0"/>
              </a:spcAft>
              <a:buFont typeface="Symbol" panose="05050102010706020507" pitchFamily="18" charset="2"/>
              <a:buChar char=""/>
            </a:pPr>
            <a:r>
              <a:rPr lang="en-GB" dirty="0">
                <a:effectLst/>
                <a:latin typeface="Arial" panose="020B0604020202020204" pitchFamily="34" charset="0"/>
                <a:ea typeface="Calibri" panose="020F0502020204030204" pitchFamily="34" charset="0"/>
              </a:rPr>
              <a:t>To know support networks available to help when working with families</a:t>
            </a:r>
          </a:p>
          <a:p>
            <a:pPr marL="342900" lvl="0" indent="-342900" algn="l">
              <a:spcAft>
                <a:spcPts val="0"/>
              </a:spcAft>
              <a:buFont typeface="Symbol" panose="05050102010706020507" pitchFamily="18" charset="2"/>
              <a:buChar char=""/>
            </a:pPr>
            <a:r>
              <a:rPr lang="en-GB" dirty="0">
                <a:effectLst/>
                <a:latin typeface="Arial" panose="020B0604020202020204" pitchFamily="34" charset="0"/>
                <a:ea typeface="Calibri" panose="020F0502020204030204" pitchFamily="34" charset="0"/>
              </a:rPr>
              <a:t>To be aware of the barriers and possible solutions when working across both adult and children’s services</a:t>
            </a:r>
            <a:endParaRPr lang="en-GB" dirty="0">
              <a:effectLst/>
              <a:latin typeface="Calibri" panose="020F0502020204030204" pitchFamily="34" charset="0"/>
              <a:ea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p:txBody>
          <a:bodyPr/>
          <a:lstStyle/>
          <a:p>
            <a:pPr marL="0" indent="0">
              <a:buClrTx/>
              <a:buNone/>
              <a:defRPr/>
            </a:pPr>
            <a:r>
              <a:rPr lang="en-GB" altLang="en-US" sz="3600" b="1" dirty="0">
                <a:solidFill>
                  <a:schemeClr val="tx1"/>
                </a:solidFill>
                <a:latin typeface="Arial" charset="0"/>
              </a:rPr>
              <a:t>  </a:t>
            </a:r>
            <a:endParaRPr lang="en-GB" altLang="en-US" sz="1000" dirty="0">
              <a:solidFill>
                <a:schemeClr val="tx1"/>
              </a:solidFill>
              <a:latin typeface="Arial" charset="0"/>
            </a:endParaRPr>
          </a:p>
          <a:p>
            <a:pPr lvl="1">
              <a:buClrTx/>
              <a:buFontTx/>
              <a:buNone/>
              <a:defRPr/>
            </a:pPr>
            <a:endParaRPr lang="en-GB" altLang="en-US" sz="2000" dirty="0">
              <a:solidFill>
                <a:schemeClr val="tx1"/>
              </a:solidFill>
              <a:latin typeface="Arial" charset="0"/>
            </a:endParaRPr>
          </a:p>
          <a:p>
            <a:pPr>
              <a:buClrTx/>
              <a:defRPr/>
            </a:pPr>
            <a:endParaRPr lang="en-GB" altLang="en-US" sz="2400" dirty="0">
              <a:solidFill>
                <a:schemeClr val="tx1"/>
              </a:solidFill>
              <a:latin typeface="Arial" charset="0"/>
            </a:endParaRPr>
          </a:p>
        </p:txBody>
      </p:sp>
      <p:sp>
        <p:nvSpPr>
          <p:cNvPr id="2" name="Title 1"/>
          <p:cNvSpPr>
            <a:spLocks noGrp="1"/>
          </p:cNvSpPr>
          <p:nvPr>
            <p:ph type="title"/>
          </p:nvPr>
        </p:nvSpPr>
        <p:spPr>
          <a:xfrm>
            <a:off x="280045" y="2252456"/>
            <a:ext cx="8229600" cy="1252537"/>
          </a:xfrm>
        </p:spPr>
        <p:txBody>
          <a:bodyPr/>
          <a:lstStyle/>
          <a:p>
            <a:pPr algn="l"/>
            <a:r>
              <a:rPr lang="en-GB" altLang="en-US" b="1" dirty="0">
                <a:solidFill>
                  <a:schemeClr val="tx1"/>
                </a:solidFill>
                <a:latin typeface="Arial" charset="0"/>
              </a:rPr>
              <a:t>Learning Agreement</a:t>
            </a:r>
            <a:br>
              <a:rPr lang="en-GB" altLang="en-US" b="1" dirty="0">
                <a:solidFill>
                  <a:schemeClr val="tx1"/>
                </a:solidFill>
                <a:latin typeface="Arial" charset="0"/>
              </a:rPr>
            </a:br>
            <a:endParaRPr lang="en-GB" dirty="0"/>
          </a:p>
        </p:txBody>
      </p:sp>
      <p:sp>
        <p:nvSpPr>
          <p:cNvPr id="3" name="Rectangle 2"/>
          <p:cNvSpPr/>
          <p:nvPr/>
        </p:nvSpPr>
        <p:spPr>
          <a:xfrm>
            <a:off x="366898" y="2978950"/>
            <a:ext cx="8055895" cy="3046988"/>
          </a:xfrm>
          <a:prstGeom prst="rect">
            <a:avLst/>
          </a:prstGeom>
        </p:spPr>
        <p:txBody>
          <a:bodyPr wrap="square">
            <a:spAutoFit/>
          </a:bodyPr>
          <a:lstStyle/>
          <a:p>
            <a:pPr marL="0" indent="0" algn="l">
              <a:buClrTx/>
              <a:buNone/>
              <a:defRPr/>
            </a:pPr>
            <a:r>
              <a:rPr lang="en-GB" altLang="en-US" b="1" dirty="0">
                <a:effectLst/>
              </a:rPr>
              <a:t>Learning about safeguarding adults and children can be a sensitive subject:</a:t>
            </a:r>
          </a:p>
          <a:p>
            <a:pPr marL="0" indent="0" algn="l">
              <a:buClrTx/>
              <a:buNone/>
              <a:defRPr/>
            </a:pPr>
            <a:endParaRPr lang="en-GB" altLang="en-US" b="1" dirty="0">
              <a:effectLst/>
            </a:endParaRPr>
          </a:p>
          <a:p>
            <a:pPr marL="342900" indent="-342900" algn="l">
              <a:buClrTx/>
              <a:buFont typeface="Arial" panose="020B0604020202020204" pitchFamily="34" charset="0"/>
              <a:buChar char="•"/>
              <a:defRPr/>
            </a:pPr>
            <a:r>
              <a:rPr lang="en-GB" altLang="en-US" dirty="0">
                <a:effectLst/>
              </a:rPr>
              <a:t>Look after yourself and others</a:t>
            </a:r>
          </a:p>
          <a:p>
            <a:pPr marL="342900" indent="-342900" algn="l">
              <a:buClrTx/>
              <a:buFont typeface="Arial" panose="020B0604020202020204" pitchFamily="34" charset="0"/>
              <a:buChar char="•"/>
              <a:defRPr/>
            </a:pPr>
            <a:r>
              <a:rPr lang="en-GB" altLang="en-US" dirty="0">
                <a:effectLst/>
              </a:rPr>
              <a:t>Seek support if you need to</a:t>
            </a:r>
          </a:p>
          <a:p>
            <a:pPr marL="342900" indent="-342900" algn="l">
              <a:buClrTx/>
              <a:buFont typeface="Arial" panose="020B0604020202020204" pitchFamily="34" charset="0"/>
              <a:buChar char="•"/>
              <a:defRPr/>
            </a:pPr>
            <a:r>
              <a:rPr lang="en-GB" altLang="en-US" dirty="0">
                <a:effectLst/>
              </a:rPr>
              <a:t>Seek to understand rather than judge and blame</a:t>
            </a:r>
          </a:p>
          <a:p>
            <a:pPr marL="342900" indent="-342900" algn="l">
              <a:buClrTx/>
              <a:buFont typeface="Arial" panose="020B0604020202020204" pitchFamily="34" charset="0"/>
              <a:buChar char="•"/>
              <a:defRPr/>
            </a:pPr>
            <a:r>
              <a:rPr lang="en-GB" altLang="en-US" dirty="0">
                <a:effectLst/>
              </a:rPr>
              <a:t>Respect that we can come from different perspectives</a:t>
            </a:r>
          </a:p>
          <a:p>
            <a:pPr marL="342900" indent="-342900" algn="l">
              <a:buClrTx/>
              <a:buFont typeface="Arial" panose="020B0604020202020204" pitchFamily="34" charset="0"/>
              <a:buChar char="•"/>
              <a:defRPr/>
            </a:pPr>
            <a:r>
              <a:rPr lang="en-GB" altLang="en-US" dirty="0">
                <a:effectLst/>
              </a:rPr>
              <a:t>Work together to find the solution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505" y="25691"/>
            <a:ext cx="1190625" cy="15240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36685" y="-58248"/>
            <a:ext cx="8229600" cy="1252537"/>
          </a:xfrm>
        </p:spPr>
        <p:txBody>
          <a:bodyPr/>
          <a:lstStyle/>
          <a:p>
            <a:pPr algn="l"/>
            <a:r>
              <a:rPr lang="en-GB" b="1" dirty="0">
                <a:solidFill>
                  <a:schemeClr val="tx1"/>
                </a:solidFill>
              </a:rPr>
              <a:t>Legal Framework</a:t>
            </a:r>
          </a:p>
        </p:txBody>
      </p:sp>
      <p:sp>
        <p:nvSpPr>
          <p:cNvPr id="2" name="Content Placeholder 1"/>
          <p:cNvSpPr>
            <a:spLocks noGrp="1"/>
          </p:cNvSpPr>
          <p:nvPr>
            <p:ph type="body" idx="1"/>
          </p:nvPr>
        </p:nvSpPr>
        <p:spPr>
          <a:xfrm>
            <a:off x="214573" y="1288939"/>
            <a:ext cx="3822192" cy="639762"/>
          </a:xfrm>
        </p:spPr>
        <p:txBody>
          <a:bodyPr/>
          <a:lstStyle/>
          <a:p>
            <a:r>
              <a:rPr lang="en-GB" sz="2000" b="1" dirty="0">
                <a:solidFill>
                  <a:schemeClr val="tx1"/>
                </a:solidFill>
              </a:rPr>
              <a:t>The Children Act 1989/2004</a:t>
            </a:r>
          </a:p>
          <a:p>
            <a:pPr algn="l"/>
            <a:endParaRPr lang="en-GB" sz="800" dirty="0">
              <a:solidFill>
                <a:schemeClr val="tx1"/>
              </a:solidFill>
              <a:latin typeface="Arial" panose="020B0604020202020204" pitchFamily="34" charset="0"/>
              <a:cs typeface="Arial" panose="020B0604020202020204" pitchFamily="34" charset="0"/>
            </a:endParaRPr>
          </a:p>
        </p:txBody>
      </p:sp>
      <p:sp>
        <p:nvSpPr>
          <p:cNvPr id="5" name="Content Placeholder 4"/>
          <p:cNvSpPr>
            <a:spLocks noGrp="1"/>
          </p:cNvSpPr>
          <p:nvPr>
            <p:ph sz="half" idx="2"/>
          </p:nvPr>
        </p:nvSpPr>
        <p:spPr>
          <a:xfrm>
            <a:off x="206516" y="1943835"/>
            <a:ext cx="4290872" cy="4914165"/>
          </a:xfrm>
        </p:spPr>
        <p:txBody>
          <a:bodyPr/>
          <a:lstStyle/>
          <a:p>
            <a:pPr marL="0" indent="0">
              <a:buNone/>
            </a:pPr>
            <a:r>
              <a:rPr lang="en-GB" sz="2400" dirty="0">
                <a:solidFill>
                  <a:schemeClr val="tx1"/>
                </a:solidFill>
                <a:cs typeface="Arial" panose="020B0604020202020204" pitchFamily="34" charset="0"/>
              </a:rPr>
              <a:t>Everyone who works with children has a responsibility for keeping them safe. No single practitioner can have a full picture of a child’s needs and circumstances and, if children and families are to receive the right help at the right time, everyone who comes into contact with them has a role to play in identifying concerns, sharing information and taking prompt action</a:t>
            </a:r>
            <a:r>
              <a:rPr lang="en-GB" dirty="0">
                <a:solidFill>
                  <a:schemeClr val="tx1"/>
                </a:solidFill>
                <a:cs typeface="Arial" panose="020B0604020202020204" pitchFamily="34" charset="0"/>
              </a:rPr>
              <a:t>.</a:t>
            </a:r>
            <a:r>
              <a:rPr lang="en-GB" sz="700" dirty="0">
                <a:solidFill>
                  <a:schemeClr val="tx1"/>
                </a:solidFill>
                <a:latin typeface="Arial" panose="020B0604020202020204" pitchFamily="34" charset="0"/>
                <a:cs typeface="Arial" panose="020B0604020202020204" pitchFamily="34" charset="0"/>
              </a:rPr>
              <a:t>(Working Together to safeguard Children 2018)</a:t>
            </a:r>
          </a:p>
          <a:p>
            <a:endParaRPr lang="en-GB" dirty="0"/>
          </a:p>
        </p:txBody>
      </p:sp>
      <p:sp>
        <p:nvSpPr>
          <p:cNvPr id="6" name="Text Placeholder 5"/>
          <p:cNvSpPr>
            <a:spLocks noGrp="1"/>
          </p:cNvSpPr>
          <p:nvPr>
            <p:ph type="body" sz="quarter" idx="3"/>
          </p:nvPr>
        </p:nvSpPr>
        <p:spPr>
          <a:xfrm>
            <a:off x="4623974" y="1493785"/>
            <a:ext cx="3822192" cy="639762"/>
          </a:xfrm>
        </p:spPr>
        <p:txBody>
          <a:bodyPr/>
          <a:lstStyle/>
          <a:p>
            <a:r>
              <a:rPr lang="en-GB" sz="2000" b="1" dirty="0">
                <a:solidFill>
                  <a:schemeClr val="tx1"/>
                </a:solidFill>
              </a:rPr>
              <a:t>The Care Act 2014</a:t>
            </a:r>
          </a:p>
          <a:p>
            <a:endParaRPr lang="en-GB" dirty="0"/>
          </a:p>
        </p:txBody>
      </p:sp>
      <p:sp>
        <p:nvSpPr>
          <p:cNvPr id="7" name="Content Placeholder 6"/>
          <p:cNvSpPr>
            <a:spLocks noGrp="1"/>
          </p:cNvSpPr>
          <p:nvPr>
            <p:ph sz="quarter" idx="4"/>
          </p:nvPr>
        </p:nvSpPr>
        <p:spPr>
          <a:xfrm>
            <a:off x="4645025" y="2133547"/>
            <a:ext cx="3822192" cy="4481565"/>
          </a:xfrm>
        </p:spPr>
        <p:txBody>
          <a:bodyPr/>
          <a:lstStyle/>
          <a:p>
            <a:pPr marL="0" indent="0">
              <a:buNone/>
            </a:pPr>
            <a:r>
              <a:rPr lang="en-GB" sz="2400" dirty="0">
                <a:solidFill>
                  <a:schemeClr val="tx1"/>
                </a:solidFill>
              </a:rPr>
              <a:t>The intention of the whole-family approach is for local authorities to take a holistic view of the person’s needs and to identify how the adult’s needs for care and support impact on family members </a:t>
            </a:r>
            <a:r>
              <a:rPr lang="en-GB" sz="800" dirty="0">
                <a:solidFill>
                  <a:schemeClr val="tx1"/>
                </a:solidFill>
              </a:rPr>
              <a:t>(Care &amp; Support Statutory Guidance)</a:t>
            </a:r>
            <a:endParaRPr lang="en-GB" sz="2400" dirty="0">
              <a:solidFill>
                <a:schemeClr val="tx1"/>
              </a:solidFill>
            </a:endParaRPr>
          </a:p>
        </p:txBody>
      </p:sp>
      <p:sp>
        <p:nvSpPr>
          <p:cNvPr id="4" name="Slide Number Placeholder 3"/>
          <p:cNvSpPr>
            <a:spLocks noGrp="1"/>
          </p:cNvSpPr>
          <p:nvPr>
            <p:ph type="sldNum" sz="quarter" idx="12"/>
          </p:nvPr>
        </p:nvSpPr>
        <p:spPr/>
        <p:txBody>
          <a:bodyPr/>
          <a:lstStyle/>
          <a:p>
            <a:pPr>
              <a:defRPr/>
            </a:pPr>
            <a:fld id="{2CF0CD82-EA34-49E8-BA17-D1DE5CA7A06C}" type="slidenum">
              <a:rPr lang="en-GB" smtClean="0"/>
              <a:pPr>
                <a:defRPr/>
              </a:pPr>
              <a:t>4</a:t>
            </a:fld>
            <a:endParaRPr lang="en-GB"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510" y="143635"/>
            <a:ext cx="675075" cy="848771"/>
          </a:xfrm>
          <a:prstGeom prst="rect">
            <a:avLst/>
          </a:prstGeom>
        </p:spPr>
      </p:pic>
    </p:spTree>
    <p:extLst>
      <p:ext uri="{BB962C8B-B14F-4D97-AF65-F5344CB8AC3E}">
        <p14:creationId xmlns:p14="http://schemas.microsoft.com/office/powerpoint/2010/main" val="205697074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3467" y="2618910"/>
            <a:ext cx="8293997" cy="3451225"/>
          </a:xfrm>
        </p:spPr>
        <p:txBody>
          <a:bodyPr/>
          <a:lstStyle/>
          <a:p>
            <a:pPr marL="0" indent="0">
              <a:buNone/>
            </a:pPr>
            <a:r>
              <a:rPr lang="en-GB" sz="2800" dirty="0">
                <a:solidFill>
                  <a:schemeClr val="tx1"/>
                </a:solidFill>
              </a:rPr>
              <a:t>A family  approach is one that secures </a:t>
            </a:r>
            <a:r>
              <a:rPr lang="en-GB" sz="2800" b="1" dirty="0">
                <a:solidFill>
                  <a:schemeClr val="tx1"/>
                </a:solidFill>
              </a:rPr>
              <a:t>better outcomes </a:t>
            </a:r>
            <a:r>
              <a:rPr lang="en-GB" sz="2800" dirty="0">
                <a:solidFill>
                  <a:schemeClr val="tx1"/>
                </a:solidFill>
              </a:rPr>
              <a:t>for children (including unborn babies), adults with care and </a:t>
            </a:r>
            <a:r>
              <a:rPr lang="en-GB" sz="2800">
                <a:solidFill>
                  <a:schemeClr val="tx1"/>
                </a:solidFill>
              </a:rPr>
              <a:t>support needs and </a:t>
            </a:r>
            <a:r>
              <a:rPr lang="en-GB" sz="2800" dirty="0">
                <a:solidFill>
                  <a:schemeClr val="tx1"/>
                </a:solidFill>
              </a:rPr>
              <a:t>their families by </a:t>
            </a:r>
            <a:r>
              <a:rPr lang="en-GB" sz="2800" b="1" dirty="0">
                <a:solidFill>
                  <a:schemeClr val="tx1"/>
                </a:solidFill>
              </a:rPr>
              <a:t>co-ordinating</a:t>
            </a:r>
            <a:r>
              <a:rPr lang="en-GB" sz="2800" dirty="0">
                <a:solidFill>
                  <a:schemeClr val="tx1"/>
                </a:solidFill>
              </a:rPr>
              <a:t> the support they receive from adult and children and family services. The </a:t>
            </a:r>
            <a:r>
              <a:rPr lang="en-GB" sz="2800" b="1" dirty="0">
                <a:solidFill>
                  <a:schemeClr val="tx1"/>
                </a:solidFill>
              </a:rPr>
              <a:t>support provided </a:t>
            </a:r>
            <a:r>
              <a:rPr lang="en-GB" sz="2800" dirty="0">
                <a:solidFill>
                  <a:schemeClr val="tx1"/>
                </a:solidFill>
              </a:rPr>
              <a:t>by these services should be focused on problems </a:t>
            </a:r>
            <a:r>
              <a:rPr lang="en-GB" sz="2800" b="1" dirty="0">
                <a:solidFill>
                  <a:schemeClr val="tx1"/>
                </a:solidFill>
              </a:rPr>
              <a:t>affecting the family </a:t>
            </a:r>
            <a:r>
              <a:rPr lang="en-GB" sz="2800" dirty="0">
                <a:solidFill>
                  <a:schemeClr val="tx1"/>
                </a:solidFill>
              </a:rPr>
              <a:t>as this is the only </a:t>
            </a:r>
            <a:r>
              <a:rPr lang="en-GB" sz="2800" b="1" dirty="0">
                <a:solidFill>
                  <a:schemeClr val="tx1"/>
                </a:solidFill>
              </a:rPr>
              <a:t>effective</a:t>
            </a:r>
            <a:r>
              <a:rPr lang="en-GB" sz="2800" dirty="0">
                <a:solidFill>
                  <a:schemeClr val="tx1"/>
                </a:solidFill>
              </a:rPr>
              <a:t> way of working with families experiencing the most significant problems. </a:t>
            </a:r>
          </a:p>
        </p:txBody>
      </p:sp>
      <p:sp>
        <p:nvSpPr>
          <p:cNvPr id="3" name="Title 2"/>
          <p:cNvSpPr>
            <a:spLocks noGrp="1"/>
          </p:cNvSpPr>
          <p:nvPr>
            <p:ph type="title"/>
          </p:nvPr>
        </p:nvSpPr>
        <p:spPr>
          <a:xfrm>
            <a:off x="540039" y="1583795"/>
            <a:ext cx="8229600" cy="1252537"/>
          </a:xfrm>
        </p:spPr>
        <p:txBody>
          <a:bodyPr/>
          <a:lstStyle/>
          <a:p>
            <a:pPr algn="l"/>
            <a:r>
              <a:rPr lang="en-GB" b="1" dirty="0">
                <a:solidFill>
                  <a:schemeClr val="tx1"/>
                </a:solidFill>
              </a:rPr>
              <a:t>Definition</a:t>
            </a:r>
          </a:p>
        </p:txBody>
      </p:sp>
      <p:sp>
        <p:nvSpPr>
          <p:cNvPr id="4" name="Slide Number Placeholder 3"/>
          <p:cNvSpPr>
            <a:spLocks noGrp="1"/>
          </p:cNvSpPr>
          <p:nvPr>
            <p:ph type="sldNum" sz="quarter" idx="12"/>
          </p:nvPr>
        </p:nvSpPr>
        <p:spPr/>
        <p:txBody>
          <a:bodyPr/>
          <a:lstStyle/>
          <a:p>
            <a:pPr>
              <a:defRPr/>
            </a:pPr>
            <a:fld id="{2CF0CD82-EA34-49E8-BA17-D1DE5CA7A06C}" type="slidenum">
              <a:rPr lang="en-GB" smtClean="0"/>
              <a:pPr>
                <a:defRPr/>
              </a:pPr>
              <a:t>5</a:t>
            </a:fld>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510" y="143635"/>
            <a:ext cx="1190625" cy="1524000"/>
          </a:xfrm>
          <a:prstGeom prst="rect">
            <a:avLst/>
          </a:prstGeom>
        </p:spPr>
      </p:pic>
    </p:spTree>
    <p:extLst>
      <p:ext uri="{BB962C8B-B14F-4D97-AF65-F5344CB8AC3E}">
        <p14:creationId xmlns:p14="http://schemas.microsoft.com/office/powerpoint/2010/main" val="362730009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86544" y="2972050"/>
            <a:ext cx="7408862" cy="3451225"/>
          </a:xfrm>
        </p:spPr>
        <p:txBody>
          <a:bodyPr/>
          <a:lstStyle/>
          <a:p>
            <a:r>
              <a:rPr lang="en-GB" dirty="0">
                <a:solidFill>
                  <a:schemeClr val="tx1"/>
                </a:solidFill>
              </a:rPr>
              <a:t>Protocol commissioned by both 4LSCPs &amp; 4LSABs</a:t>
            </a:r>
          </a:p>
          <a:p>
            <a:r>
              <a:rPr lang="en-GB" dirty="0">
                <a:solidFill>
                  <a:schemeClr val="tx1"/>
                </a:solidFill>
              </a:rPr>
              <a:t>In response to findings from a range of reviews</a:t>
            </a:r>
          </a:p>
          <a:p>
            <a:r>
              <a:rPr lang="en-GB" dirty="0">
                <a:solidFill>
                  <a:schemeClr val="tx1"/>
                </a:solidFill>
              </a:rPr>
              <a:t>Reviews highlighted the need for professionals to work effectively together</a:t>
            </a:r>
          </a:p>
          <a:p>
            <a:r>
              <a:rPr lang="en-GB" dirty="0">
                <a:solidFill>
                  <a:schemeClr val="tx1"/>
                </a:solidFill>
              </a:rPr>
              <a:t>This protocol replaces the Joint Working Protocol previously in place</a:t>
            </a:r>
          </a:p>
          <a:p>
            <a:r>
              <a:rPr lang="en-GB" dirty="0">
                <a:solidFill>
                  <a:schemeClr val="tx1"/>
                </a:solidFill>
              </a:rPr>
              <a:t>This protocol is based upon a set of key principles for successful partnership working</a:t>
            </a:r>
          </a:p>
        </p:txBody>
      </p:sp>
      <p:sp>
        <p:nvSpPr>
          <p:cNvPr id="3" name="Title 2"/>
          <p:cNvSpPr>
            <a:spLocks noGrp="1"/>
          </p:cNvSpPr>
          <p:nvPr>
            <p:ph type="title"/>
          </p:nvPr>
        </p:nvSpPr>
        <p:spPr>
          <a:xfrm>
            <a:off x="286544" y="1988840"/>
            <a:ext cx="8229600" cy="1252537"/>
          </a:xfrm>
        </p:spPr>
        <p:txBody>
          <a:bodyPr/>
          <a:lstStyle/>
          <a:p>
            <a:pPr algn="l"/>
            <a:r>
              <a:rPr lang="en-GB" b="1" dirty="0">
                <a:solidFill>
                  <a:schemeClr val="tx1"/>
                </a:solidFill>
              </a:rPr>
              <a:t>Purpose &amp; Background</a:t>
            </a:r>
          </a:p>
        </p:txBody>
      </p:sp>
      <p:sp>
        <p:nvSpPr>
          <p:cNvPr id="2" name="Slide Number Placeholder 1"/>
          <p:cNvSpPr>
            <a:spLocks noGrp="1"/>
          </p:cNvSpPr>
          <p:nvPr>
            <p:ph type="sldNum" sz="quarter" idx="12"/>
          </p:nvPr>
        </p:nvSpPr>
        <p:spPr/>
        <p:txBody>
          <a:bodyPr/>
          <a:lstStyle/>
          <a:p>
            <a:pPr>
              <a:defRPr/>
            </a:pPr>
            <a:fld id="{9BE40098-5948-4D35-9F39-5CAA84211767}" type="slidenum">
              <a:rPr lang="en-GB" smtClean="0"/>
              <a:pPr>
                <a:defRPr/>
              </a:pPr>
              <a:t>6</a:t>
            </a:fld>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510" y="178050"/>
            <a:ext cx="1190625" cy="1524000"/>
          </a:xfrm>
          <a:prstGeom prst="rect">
            <a:avLst/>
          </a:prstGeom>
        </p:spPr>
      </p:pic>
    </p:spTree>
    <p:extLst>
      <p:ext uri="{BB962C8B-B14F-4D97-AF65-F5344CB8AC3E}">
        <p14:creationId xmlns:p14="http://schemas.microsoft.com/office/powerpoint/2010/main" val="316720848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6529" y="3519010"/>
            <a:ext cx="8650941" cy="3096103"/>
          </a:xfrm>
        </p:spPr>
        <p:txBody>
          <a:bodyPr/>
          <a:lstStyle/>
          <a:p>
            <a:pPr marL="0" indent="0">
              <a:buNone/>
            </a:pPr>
            <a:endParaRPr lang="en-GB" dirty="0">
              <a:solidFill>
                <a:schemeClr val="tx1"/>
              </a:solidFill>
            </a:endParaRPr>
          </a:p>
          <a:p>
            <a:pPr marL="0" indent="0">
              <a:buNone/>
            </a:pPr>
            <a:r>
              <a:rPr lang="en-GB" dirty="0">
                <a:solidFill>
                  <a:schemeClr val="tx1"/>
                </a:solidFill>
              </a:rPr>
              <a:t>Exercises:</a:t>
            </a:r>
          </a:p>
          <a:p>
            <a:pPr marL="0" indent="0">
              <a:buNone/>
            </a:pPr>
            <a:endParaRPr lang="en-GB" dirty="0">
              <a:solidFill>
                <a:schemeClr val="tx1"/>
              </a:solidFill>
            </a:endParaRPr>
          </a:p>
          <a:p>
            <a:r>
              <a:rPr lang="en-GB" dirty="0">
                <a:solidFill>
                  <a:schemeClr val="tx1"/>
                </a:solidFill>
              </a:rPr>
              <a:t>In pairs / small groups</a:t>
            </a:r>
          </a:p>
          <a:p>
            <a:r>
              <a:rPr lang="en-GB" dirty="0">
                <a:solidFill>
                  <a:schemeClr val="tx1"/>
                </a:solidFill>
              </a:rPr>
              <a:t>Introduce yourself</a:t>
            </a:r>
          </a:p>
          <a:p>
            <a:r>
              <a:rPr lang="en-GB" dirty="0">
                <a:solidFill>
                  <a:schemeClr val="tx1"/>
                </a:solidFill>
              </a:rPr>
              <a:t>Record your top three principles for successful partnership working across adult &amp; children’s services</a:t>
            </a:r>
          </a:p>
        </p:txBody>
      </p:sp>
      <p:sp>
        <p:nvSpPr>
          <p:cNvPr id="3" name="Title 2"/>
          <p:cNvSpPr>
            <a:spLocks noGrp="1"/>
          </p:cNvSpPr>
          <p:nvPr>
            <p:ph type="title"/>
          </p:nvPr>
        </p:nvSpPr>
        <p:spPr>
          <a:xfrm>
            <a:off x="246529" y="2268618"/>
            <a:ext cx="8229600" cy="1252537"/>
          </a:xfrm>
        </p:spPr>
        <p:txBody>
          <a:bodyPr/>
          <a:lstStyle/>
          <a:p>
            <a:pPr algn="l"/>
            <a:r>
              <a:rPr lang="en-GB" sz="3600" b="1" dirty="0">
                <a:solidFill>
                  <a:schemeClr val="tx1"/>
                </a:solidFill>
              </a:rPr>
              <a:t>Principles for successful partnership working</a:t>
            </a:r>
          </a:p>
        </p:txBody>
      </p:sp>
      <p:sp>
        <p:nvSpPr>
          <p:cNvPr id="4" name="Slide Number Placeholder 3"/>
          <p:cNvSpPr>
            <a:spLocks noGrp="1"/>
          </p:cNvSpPr>
          <p:nvPr>
            <p:ph type="sldNum" sz="quarter" idx="12"/>
          </p:nvPr>
        </p:nvSpPr>
        <p:spPr/>
        <p:txBody>
          <a:bodyPr/>
          <a:lstStyle/>
          <a:p>
            <a:pPr>
              <a:defRPr/>
            </a:pPr>
            <a:fld id="{2CF0CD82-EA34-49E8-BA17-D1DE5CA7A06C}" type="slidenum">
              <a:rPr lang="en-GB" smtClean="0"/>
              <a:pPr>
                <a:defRPr/>
              </a:pPr>
              <a:t>7</a:t>
            </a:fld>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510" y="188640"/>
            <a:ext cx="1190625" cy="1524000"/>
          </a:xfrm>
          <a:prstGeom prst="rect">
            <a:avLst/>
          </a:prstGeom>
        </p:spPr>
      </p:pic>
    </p:spTree>
    <p:extLst>
      <p:ext uri="{BB962C8B-B14F-4D97-AF65-F5344CB8AC3E}">
        <p14:creationId xmlns:p14="http://schemas.microsoft.com/office/powerpoint/2010/main" val="129787030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CF0CD82-EA34-49E8-BA17-D1DE5CA7A06C}" type="slidenum">
              <a:rPr lang="en-GB" smtClean="0"/>
              <a:pPr>
                <a:defRPr/>
              </a:pPr>
              <a:t>8</a:t>
            </a:fld>
            <a:endParaRPr lang="en-GB" dirty="0"/>
          </a:p>
        </p:txBody>
      </p:sp>
      <p:pic>
        <p:nvPicPr>
          <p:cNvPr id="5" name="Picture 4"/>
          <p:cNvPicPr>
            <a:picLocks noChangeAspect="1"/>
          </p:cNvPicPr>
          <p:nvPr/>
        </p:nvPicPr>
        <p:blipFill>
          <a:blip r:embed="rId3"/>
          <a:stretch>
            <a:fillRect/>
          </a:stretch>
        </p:blipFill>
        <p:spPr>
          <a:xfrm>
            <a:off x="3396289" y="2413862"/>
            <a:ext cx="2390775" cy="1914525"/>
          </a:xfrm>
          <a:prstGeom prst="rect">
            <a:avLst/>
          </a:prstGeom>
        </p:spPr>
      </p:pic>
      <p:sp>
        <p:nvSpPr>
          <p:cNvPr id="6" name="Folded Corner 5"/>
          <p:cNvSpPr/>
          <p:nvPr/>
        </p:nvSpPr>
        <p:spPr>
          <a:xfrm>
            <a:off x="199698" y="233646"/>
            <a:ext cx="2527098" cy="1710190"/>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effectLst/>
              </a:rPr>
              <a:t>Adults and children at the centre of practice</a:t>
            </a:r>
          </a:p>
        </p:txBody>
      </p:sp>
      <p:sp>
        <p:nvSpPr>
          <p:cNvPr id="7" name="Folded Corner 6"/>
          <p:cNvSpPr/>
          <p:nvPr/>
        </p:nvSpPr>
        <p:spPr>
          <a:xfrm>
            <a:off x="3326879" y="233644"/>
            <a:ext cx="2475275" cy="1710191"/>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800" b="1" dirty="0">
                <a:effectLst/>
              </a:rPr>
              <a:t>Relationship based practice</a:t>
            </a:r>
          </a:p>
        </p:txBody>
      </p:sp>
      <p:sp>
        <p:nvSpPr>
          <p:cNvPr id="8" name="Folded Corner 7"/>
          <p:cNvSpPr/>
          <p:nvPr/>
        </p:nvSpPr>
        <p:spPr>
          <a:xfrm>
            <a:off x="6507215" y="213422"/>
            <a:ext cx="2475275" cy="1730414"/>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effectLst/>
              </a:rPr>
              <a:t>Safeguarding is a share responsibility </a:t>
            </a:r>
          </a:p>
        </p:txBody>
      </p:sp>
      <p:sp>
        <p:nvSpPr>
          <p:cNvPr id="9" name="Folded Corner 8"/>
          <p:cNvSpPr/>
          <p:nvPr/>
        </p:nvSpPr>
        <p:spPr>
          <a:xfrm>
            <a:off x="200864" y="2145089"/>
            <a:ext cx="2673663" cy="1284455"/>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effectLst/>
              </a:rPr>
              <a:t>Timely sharing of information</a:t>
            </a:r>
          </a:p>
        </p:txBody>
      </p:sp>
      <p:sp>
        <p:nvSpPr>
          <p:cNvPr id="10" name="Folded Corner 9"/>
          <p:cNvSpPr/>
          <p:nvPr/>
        </p:nvSpPr>
        <p:spPr>
          <a:xfrm>
            <a:off x="160450" y="3683634"/>
            <a:ext cx="2754490" cy="1110334"/>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effectLst/>
              </a:rPr>
              <a:t>Avoidance of a ‘refer on’ culture</a:t>
            </a:r>
          </a:p>
        </p:txBody>
      </p:sp>
      <p:sp>
        <p:nvSpPr>
          <p:cNvPr id="11" name="Folded Corner 10"/>
          <p:cNvSpPr/>
          <p:nvPr/>
        </p:nvSpPr>
        <p:spPr>
          <a:xfrm>
            <a:off x="3080001" y="4512707"/>
            <a:ext cx="3105344" cy="1708724"/>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effectLst/>
              </a:rPr>
              <a:t>Attention to developing or strengthening a support network</a:t>
            </a:r>
          </a:p>
        </p:txBody>
      </p:sp>
      <p:sp>
        <p:nvSpPr>
          <p:cNvPr id="12" name="Folded Corner 11"/>
          <p:cNvSpPr/>
          <p:nvPr/>
        </p:nvSpPr>
        <p:spPr>
          <a:xfrm>
            <a:off x="6308826" y="2086670"/>
            <a:ext cx="2673663" cy="1284455"/>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effectLst/>
              </a:rPr>
              <a:t>Understanding of roles and responsibilities</a:t>
            </a:r>
          </a:p>
        </p:txBody>
      </p:sp>
      <p:sp>
        <p:nvSpPr>
          <p:cNvPr id="13" name="Folded Corner 12"/>
          <p:cNvSpPr/>
          <p:nvPr/>
        </p:nvSpPr>
        <p:spPr>
          <a:xfrm>
            <a:off x="6308827" y="5632779"/>
            <a:ext cx="2673663" cy="1046648"/>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effectLst/>
              </a:rPr>
              <a:t>Solution focussed approach</a:t>
            </a:r>
          </a:p>
        </p:txBody>
      </p:sp>
      <p:sp>
        <p:nvSpPr>
          <p:cNvPr id="14" name="Folded Corner 13"/>
          <p:cNvSpPr/>
          <p:nvPr/>
        </p:nvSpPr>
        <p:spPr>
          <a:xfrm>
            <a:off x="199698" y="5242740"/>
            <a:ext cx="2673663" cy="1284455"/>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effectLst/>
              </a:rPr>
              <a:t>Regular review and communicating progress</a:t>
            </a:r>
          </a:p>
        </p:txBody>
      </p:sp>
      <p:sp>
        <p:nvSpPr>
          <p:cNvPr id="15" name="Folded Corner 14"/>
          <p:cNvSpPr/>
          <p:nvPr/>
        </p:nvSpPr>
        <p:spPr>
          <a:xfrm>
            <a:off x="6308827" y="3429545"/>
            <a:ext cx="2673663" cy="2081912"/>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effectLst/>
              </a:rPr>
              <a:t>Provide professional challenge to resolve issues and escalation</a:t>
            </a:r>
          </a:p>
        </p:txBody>
      </p:sp>
    </p:spTree>
    <p:extLst>
      <p:ext uri="{BB962C8B-B14F-4D97-AF65-F5344CB8AC3E}">
        <p14:creationId xmlns:p14="http://schemas.microsoft.com/office/powerpoint/2010/main" val="289791376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CF0CD82-EA34-49E8-BA17-D1DE5CA7A06C}" type="slidenum">
              <a:rPr lang="en-GB" smtClean="0"/>
              <a:pPr>
                <a:defRPr/>
              </a:pPr>
              <a:t>9</a:t>
            </a:fld>
            <a:endParaRPr lang="en-GB" dirty="0"/>
          </a:p>
        </p:txBody>
      </p:sp>
      <p:pic>
        <p:nvPicPr>
          <p:cNvPr id="1026" name="Picture 2" descr="Image result for re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6320" y="2380650"/>
            <a:ext cx="3551380" cy="274876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61510" y="5274205"/>
            <a:ext cx="8775975" cy="1077218"/>
          </a:xfrm>
          <a:prstGeom prst="rect">
            <a:avLst/>
          </a:prstGeom>
          <a:noFill/>
        </p:spPr>
        <p:txBody>
          <a:bodyPr wrap="square" rtlCol="0">
            <a:spAutoFit/>
          </a:bodyPr>
          <a:lstStyle/>
          <a:p>
            <a:pPr marL="342900" indent="-342900">
              <a:buFont typeface="Arial" panose="020B0604020202020204" pitchFamily="34" charset="0"/>
              <a:buChar char="•"/>
            </a:pPr>
            <a:r>
              <a:rPr lang="en-GB" sz="3200" dirty="0">
                <a:effectLst/>
              </a:rPr>
              <a:t>What is your key learning from the protocol?</a:t>
            </a:r>
          </a:p>
          <a:p>
            <a:pPr marL="342900" indent="-342900">
              <a:buFont typeface="Arial" panose="020B0604020202020204" pitchFamily="34" charset="0"/>
              <a:buChar char="•"/>
            </a:pPr>
            <a:r>
              <a:rPr lang="en-GB" sz="3200" dirty="0">
                <a:effectLst/>
              </a:rPr>
              <a:t>Do you have any questions?</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275" y="188640"/>
            <a:ext cx="1190625" cy="1524000"/>
          </a:xfrm>
          <a:prstGeom prst="rect">
            <a:avLst/>
          </a:prstGeom>
        </p:spPr>
      </p:pic>
    </p:spTree>
    <p:extLst>
      <p:ext uri="{BB962C8B-B14F-4D97-AF65-F5344CB8AC3E}">
        <p14:creationId xmlns:p14="http://schemas.microsoft.com/office/powerpoint/2010/main" val="3474879780"/>
      </p:ext>
    </p:extLst>
  </p:cSld>
  <p:clrMapOvr>
    <a:masterClrMapping/>
  </p:clrMapOvr>
  <p:transition>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SCB sc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81E8248CF2DE419151886F49E7451F" ma:contentTypeVersion="12" ma:contentTypeDescription="Create a new document." ma:contentTypeScope="" ma:versionID="7e58e898716b7d4ba6f8b29315f4c5f3">
  <xsd:schema xmlns:xsd="http://www.w3.org/2001/XMLSchema" xmlns:xs="http://www.w3.org/2001/XMLSchema" xmlns:p="http://schemas.microsoft.com/office/2006/metadata/properties" xmlns:ns2="4e9dd03f-2e57-4b28-b945-173e434e9251" xmlns:ns3="9c173929-7565-47c8-bb64-b3c2f548f430" targetNamespace="http://schemas.microsoft.com/office/2006/metadata/properties" ma:root="true" ma:fieldsID="97358a71e0f381cb93fb360f2d35f6c2" ns2:_="" ns3:_="">
    <xsd:import namespace="4e9dd03f-2e57-4b28-b945-173e434e9251"/>
    <xsd:import namespace="9c173929-7565-47c8-bb64-b3c2f548f430"/>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9dd03f-2e57-4b28-b945-173e434e925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173929-7565-47c8-bb64-b3c2f548f43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e9dd03f-2e57-4b28-b945-173e434e9251">7HE66H4RTQF2-233921732-1186</_dlc_DocId>
    <_dlc_DocIdUrl xmlns="4e9dd03f-2e57-4b28-b945-173e434e9251">
      <Url>https://hants.sharepoint.com/sites/Hamps7083/_layouts/15/DocIdRedir.aspx?ID=7HE66H4RTQF2-233921732-1186</Url>
      <Description>7HE66H4RTQF2-233921732-1186</Description>
    </_dlc_DocIdUrl>
  </documentManagement>
</p:properties>
</file>

<file path=customXml/itemProps1.xml><?xml version="1.0" encoding="utf-8"?>
<ds:datastoreItem xmlns:ds="http://schemas.openxmlformats.org/officeDocument/2006/customXml" ds:itemID="{1CFFACC7-D783-416C-8B28-0D58B1086B16}"/>
</file>

<file path=customXml/itemProps2.xml><?xml version="1.0" encoding="utf-8"?>
<ds:datastoreItem xmlns:ds="http://schemas.openxmlformats.org/officeDocument/2006/customXml" ds:itemID="{7DF9BEEB-4874-484C-986C-274924D1333D}"/>
</file>

<file path=customXml/itemProps3.xml><?xml version="1.0" encoding="utf-8"?>
<ds:datastoreItem xmlns:ds="http://schemas.openxmlformats.org/officeDocument/2006/customXml" ds:itemID="{CF5083BB-9B25-466A-BC3B-65BAC21B1B9C}"/>
</file>

<file path=customXml/itemProps4.xml><?xml version="1.0" encoding="utf-8"?>
<ds:datastoreItem xmlns:ds="http://schemas.openxmlformats.org/officeDocument/2006/customXml" ds:itemID="{EC652939-088F-4CAE-8147-FC6F744A68C6}"/>
</file>

<file path=docProps/app.xml><?xml version="1.0" encoding="utf-8"?>
<Properties xmlns="http://schemas.openxmlformats.org/officeDocument/2006/extended-properties" xmlns:vt="http://schemas.openxmlformats.org/officeDocument/2006/docPropsVTypes">
  <Template>PSCB scheme</Template>
  <TotalTime>4351</TotalTime>
  <Words>1106</Words>
  <Application>Microsoft Office PowerPoint</Application>
  <PresentationFormat>On-screen Show (4:3)</PresentationFormat>
  <Paragraphs>125</Paragraphs>
  <Slides>14</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Candara</vt:lpstr>
      <vt:lpstr>Segoe Script</vt:lpstr>
      <vt:lpstr>Symbol</vt:lpstr>
      <vt:lpstr>Times New Roman</vt:lpstr>
      <vt:lpstr>PSCB scheme</vt:lpstr>
      <vt:lpstr>PowerPoint Presentation</vt:lpstr>
      <vt:lpstr>PowerPoint Presentation</vt:lpstr>
      <vt:lpstr>Learning Agreement </vt:lpstr>
      <vt:lpstr>Legal Framework</vt:lpstr>
      <vt:lpstr>Definition</vt:lpstr>
      <vt:lpstr>Purpose &amp; Background</vt:lpstr>
      <vt:lpstr>Principles for successful partnership working</vt:lpstr>
      <vt:lpstr>PowerPoint Presentation</vt:lpstr>
      <vt:lpstr>PowerPoint Presentation</vt:lpstr>
      <vt:lpstr>PowerPoint Presentation</vt:lpstr>
      <vt:lpstr>Group work</vt:lpstr>
      <vt:lpstr>Honest Conversations</vt:lpstr>
      <vt:lpstr>PowerPoint Presentation</vt:lpstr>
      <vt:lpstr>PowerPoint Presentation</vt:lpstr>
    </vt:vector>
  </TitlesOfParts>
  <Company>Portsmouth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PC4803</dc:creator>
  <cp:lastModifiedBy>McCue, Susan</cp:lastModifiedBy>
  <cp:revision>326</cp:revision>
  <cp:lastPrinted>2019-09-13T15:21:13Z</cp:lastPrinted>
  <dcterms:created xsi:type="dcterms:W3CDTF">2002-01-07T11:08:34Z</dcterms:created>
  <dcterms:modified xsi:type="dcterms:W3CDTF">2022-07-15T09:31:53Z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0x0101008D81E8248CF2DE419151886F49E7451F</vt:lpwstr>
  </property>
  <property fmtid="{D5CDD505-2E9C-101B-9397-08002B2CF9AE}" pid="3" name="_dlc_DocIdItemGuid">
    <vt:lpwstr>8fbf7a87-4ba1-401a-bf51-7c779bc26d55</vt:lpwstr>
  </property>
</Properties>
</file>